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emf" ContentType="image/x-emf"/>
  <Default Extension="xls" ContentType="application/vnd.ms-excel"/>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theme/themeOverride1.xml" ContentType="application/vnd.openxmlformats-officedocument.themeOverr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1"/>
  </p:sldMasterIdLst>
  <p:notesMasterIdLst>
    <p:notesMasterId r:id="rId32"/>
  </p:notesMasterIdLst>
  <p:sldIdLst>
    <p:sldId id="259" r:id="rId2"/>
    <p:sldId id="358" r:id="rId3"/>
    <p:sldId id="314" r:id="rId4"/>
    <p:sldId id="315" r:id="rId5"/>
    <p:sldId id="316" r:id="rId6"/>
    <p:sldId id="317" r:id="rId7"/>
    <p:sldId id="318" r:id="rId8"/>
    <p:sldId id="319" r:id="rId9"/>
    <p:sldId id="320" r:id="rId10"/>
    <p:sldId id="342" r:id="rId11"/>
    <p:sldId id="348" r:id="rId12"/>
    <p:sldId id="321" r:id="rId13"/>
    <p:sldId id="345" r:id="rId14"/>
    <p:sldId id="346" r:id="rId15"/>
    <p:sldId id="339" r:id="rId16"/>
    <p:sldId id="322" r:id="rId17"/>
    <p:sldId id="323" r:id="rId18"/>
    <p:sldId id="357" r:id="rId19"/>
    <p:sldId id="324" r:id="rId20"/>
    <p:sldId id="325" r:id="rId21"/>
    <p:sldId id="326" r:id="rId22"/>
    <p:sldId id="327" r:id="rId23"/>
    <p:sldId id="328" r:id="rId24"/>
    <p:sldId id="329" r:id="rId25"/>
    <p:sldId id="351" r:id="rId26"/>
    <p:sldId id="352" r:id="rId27"/>
    <p:sldId id="353" r:id="rId28"/>
    <p:sldId id="354" r:id="rId29"/>
    <p:sldId id="355" r:id="rId30"/>
    <p:sldId id="356" r:id="rId31"/>
  </p:sldIdLst>
  <p:sldSz cx="9144000" cy="6858000" type="screen4x3"/>
  <p:notesSz cx="6858000" cy="9144000"/>
  <p:defaultTextStyle>
    <a:defPPr>
      <a:defRPr lang="es-E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206" y="19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 Id="rId4"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 Id="rId5" Type="http://schemas.openxmlformats.org/officeDocument/2006/relationships/image" Target="../media/image7.wmf"/><Relationship Id="rId4"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 Id="rId6" Type="http://schemas.openxmlformats.org/officeDocument/2006/relationships/image" Target="../media/image15.wmf"/><Relationship Id="rId5" Type="http://schemas.openxmlformats.org/officeDocument/2006/relationships/image" Target="../media/image14.wmf"/><Relationship Id="rId4" Type="http://schemas.openxmlformats.org/officeDocument/2006/relationships/image" Target="../media/image1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17B823D-5467-43A2-8685-F10EA16A4196}" type="datetimeFigureOut">
              <a:rPr lang="es-ES" smtClean="0"/>
              <a:t>15/10/2015</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49CFE06-0C49-4CE7-862C-3FFAD8514C38}" type="slidenum">
              <a:rPr lang="es-ES" smtClean="0"/>
              <a:t>‹Nº›</a:t>
            </a:fld>
            <a:endParaRPr lang="es-ES"/>
          </a:p>
        </p:txBody>
      </p:sp>
    </p:spTree>
    <p:extLst>
      <p:ext uri="{BB962C8B-B14F-4D97-AF65-F5344CB8AC3E}">
        <p14:creationId xmlns:p14="http://schemas.microsoft.com/office/powerpoint/2010/main" val="4857924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49CFE06-0C49-4CE7-862C-3FFAD8514C38}" type="slidenum">
              <a:rPr lang="es-ES" smtClean="0"/>
              <a:t>1</a:t>
            </a:fld>
            <a:endParaRPr lang="es-E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1 Marcador de imagen de diapositiva"/>
          <p:cNvSpPr>
            <a:spLocks noGrp="1" noRot="1" noChangeAspect="1" noTextEdit="1"/>
          </p:cNvSpPr>
          <p:nvPr>
            <p:ph type="sldImg"/>
          </p:nvPr>
        </p:nvSpPr>
        <p:spPr>
          <a:ln/>
        </p:spPr>
      </p:sp>
      <p:sp>
        <p:nvSpPr>
          <p:cNvPr id="45059" name="2 Marcador de notas"/>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endParaRPr lang="es-ES" altLang="es-ES" smtClean="0"/>
          </a:p>
        </p:txBody>
      </p:sp>
      <p:sp>
        <p:nvSpPr>
          <p:cNvPr id="45060" name="3 Marcador de número de diapositiva"/>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defTabSz="874857" eaLnBrk="0" hangingPunct="0">
              <a:defRPr>
                <a:solidFill>
                  <a:schemeClr val="tx1"/>
                </a:solidFill>
                <a:latin typeface="Arial" charset="0"/>
              </a:defRPr>
            </a:lvl1pPr>
            <a:lvl2pPr marL="685817" indent="-263776" defTabSz="874857" eaLnBrk="0" hangingPunct="0">
              <a:defRPr>
                <a:solidFill>
                  <a:schemeClr val="tx1"/>
                </a:solidFill>
                <a:latin typeface="Arial" charset="0"/>
              </a:defRPr>
            </a:lvl2pPr>
            <a:lvl3pPr marL="1055103" indent="-211021" defTabSz="874857" eaLnBrk="0" hangingPunct="0">
              <a:defRPr>
                <a:solidFill>
                  <a:schemeClr val="tx1"/>
                </a:solidFill>
                <a:latin typeface="Arial" charset="0"/>
              </a:defRPr>
            </a:lvl3pPr>
            <a:lvl4pPr marL="1477145" indent="-211021" defTabSz="874857" eaLnBrk="0" hangingPunct="0">
              <a:defRPr>
                <a:solidFill>
                  <a:schemeClr val="tx1"/>
                </a:solidFill>
                <a:latin typeface="Arial" charset="0"/>
              </a:defRPr>
            </a:lvl4pPr>
            <a:lvl5pPr marL="1899186" indent="-211021" defTabSz="874857" eaLnBrk="0" hangingPunct="0">
              <a:defRPr>
                <a:solidFill>
                  <a:schemeClr val="tx1"/>
                </a:solidFill>
                <a:latin typeface="Arial" charset="0"/>
              </a:defRPr>
            </a:lvl5pPr>
            <a:lvl6pPr marL="2321227" indent="-211021" defTabSz="874857" eaLnBrk="0" fontAlgn="base" hangingPunct="0">
              <a:spcBef>
                <a:spcPct val="0"/>
              </a:spcBef>
              <a:spcAft>
                <a:spcPct val="0"/>
              </a:spcAft>
              <a:defRPr>
                <a:solidFill>
                  <a:schemeClr val="tx1"/>
                </a:solidFill>
                <a:latin typeface="Arial" charset="0"/>
              </a:defRPr>
            </a:lvl6pPr>
            <a:lvl7pPr marL="2743269" indent="-211021" defTabSz="874857" eaLnBrk="0" fontAlgn="base" hangingPunct="0">
              <a:spcBef>
                <a:spcPct val="0"/>
              </a:spcBef>
              <a:spcAft>
                <a:spcPct val="0"/>
              </a:spcAft>
              <a:defRPr>
                <a:solidFill>
                  <a:schemeClr val="tx1"/>
                </a:solidFill>
                <a:latin typeface="Arial" charset="0"/>
              </a:defRPr>
            </a:lvl7pPr>
            <a:lvl8pPr marL="3165310" indent="-211021" defTabSz="874857" eaLnBrk="0" fontAlgn="base" hangingPunct="0">
              <a:spcBef>
                <a:spcPct val="0"/>
              </a:spcBef>
              <a:spcAft>
                <a:spcPct val="0"/>
              </a:spcAft>
              <a:defRPr>
                <a:solidFill>
                  <a:schemeClr val="tx1"/>
                </a:solidFill>
                <a:latin typeface="Arial" charset="0"/>
              </a:defRPr>
            </a:lvl8pPr>
            <a:lvl9pPr marL="3587351" indent="-211021" defTabSz="874857" eaLnBrk="0" fontAlgn="base" hangingPunct="0">
              <a:spcBef>
                <a:spcPct val="0"/>
              </a:spcBef>
              <a:spcAft>
                <a:spcPct val="0"/>
              </a:spcAft>
              <a:defRPr>
                <a:solidFill>
                  <a:schemeClr val="tx1"/>
                </a:solidFill>
                <a:latin typeface="Arial" charset="0"/>
              </a:defRPr>
            </a:lvl9pPr>
          </a:lstStyle>
          <a:p>
            <a:fld id="{97C528C8-9CC1-42EF-BCB0-3E81401C1500}" type="slidenum">
              <a:rPr lang="es-ES_tradnl" altLang="es-ES" smtClean="0">
                <a:latin typeface="Times New Roman" pitchFamily="18" charset="0"/>
              </a:rPr>
              <a:pPr/>
              <a:t>10</a:t>
            </a:fld>
            <a:endParaRPr lang="es-ES_tradnl" altLang="es-ES" smtClean="0">
              <a:latin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49CFE06-0C49-4CE7-862C-3FFAD8514C38}" type="slidenum">
              <a:rPr lang="es-ES" smtClean="0"/>
              <a:t>12</a:t>
            </a:fld>
            <a:endParaRPr lang="es-E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49CFE06-0C49-4CE7-862C-3FFAD8514C38}" type="slidenum">
              <a:rPr lang="es-ES" smtClean="0"/>
              <a:t>15</a:t>
            </a:fld>
            <a:endParaRPr lang="es-E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49CFE06-0C49-4CE7-862C-3FFAD8514C38}" type="slidenum">
              <a:rPr lang="es-ES" smtClean="0"/>
              <a:t>16</a:t>
            </a:fld>
            <a:endParaRPr lang="es-E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49CFE06-0C49-4CE7-862C-3FFAD8514C38}" type="slidenum">
              <a:rPr lang="es-ES" smtClean="0"/>
              <a:t>17</a:t>
            </a:fld>
            <a:endParaRPr lang="es-E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49CFE06-0C49-4CE7-862C-3FFAD8514C38}" type="slidenum">
              <a:rPr lang="es-ES" smtClean="0"/>
              <a:t>18</a:t>
            </a:fld>
            <a:endParaRPr lang="es-E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49CFE06-0C49-4CE7-862C-3FFAD8514C38}" type="slidenum">
              <a:rPr lang="es-ES" smtClean="0"/>
              <a:t>19</a:t>
            </a:fld>
            <a:endParaRPr lang="es-E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49CFE06-0C49-4CE7-862C-3FFAD8514C38}" type="slidenum">
              <a:rPr lang="es-ES" smtClean="0"/>
              <a:t>20</a:t>
            </a:fld>
            <a:endParaRPr lang="es-E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49CFE06-0C49-4CE7-862C-3FFAD8514C38}" type="slidenum">
              <a:rPr lang="es-ES" smtClean="0"/>
              <a:t>21</a:t>
            </a:fld>
            <a:endParaRPr lang="es-E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49CFE06-0C49-4CE7-862C-3FFAD8514C38}" type="slidenum">
              <a:rPr lang="es-ES" smtClean="0"/>
              <a:t>22</a:t>
            </a:fld>
            <a:endParaRPr 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49CFE06-0C49-4CE7-862C-3FFAD8514C38}" type="slidenum">
              <a:rPr lang="es-ES" smtClean="0"/>
              <a:t>2</a:t>
            </a:fld>
            <a:endParaRPr lang="es-E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49CFE06-0C49-4CE7-862C-3FFAD8514C38}" type="slidenum">
              <a:rPr lang="es-ES" smtClean="0"/>
              <a:t>23</a:t>
            </a:fld>
            <a:endParaRPr lang="es-E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49CFE06-0C49-4CE7-862C-3FFAD8514C38}" type="slidenum">
              <a:rPr lang="es-ES" smtClean="0"/>
              <a:t>24</a:t>
            </a:fld>
            <a:endParaRPr lang="es-E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49CFE06-0C49-4CE7-862C-3FFAD8514C38}" type="slidenum">
              <a:rPr lang="es-ES" smtClean="0"/>
              <a:t>3</a:t>
            </a:fld>
            <a:endParaRPr lang="es-E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49CFE06-0C49-4CE7-862C-3FFAD8514C38}" type="slidenum">
              <a:rPr lang="es-ES" smtClean="0"/>
              <a:t>4</a:t>
            </a:fld>
            <a:endParaRPr lang="es-E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49CFE06-0C49-4CE7-862C-3FFAD8514C38}" type="slidenum">
              <a:rPr lang="es-ES" smtClean="0"/>
              <a:t>5</a:t>
            </a:fld>
            <a:endParaRPr lang="es-E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49CFE06-0C49-4CE7-862C-3FFAD8514C38}" type="slidenum">
              <a:rPr lang="es-ES" smtClean="0"/>
              <a:t>6</a:t>
            </a:fld>
            <a:endParaRPr lang="es-E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49CFE06-0C49-4CE7-862C-3FFAD8514C38}" type="slidenum">
              <a:rPr lang="es-ES" smtClean="0"/>
              <a:t>7</a:t>
            </a:fld>
            <a:endParaRPr lang="es-E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49CFE06-0C49-4CE7-862C-3FFAD8514C38}" type="slidenum">
              <a:rPr lang="es-ES" smtClean="0"/>
              <a:t>8</a:t>
            </a:fld>
            <a:endParaRPr lang="es-E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49CFE06-0C49-4CE7-862C-3FFAD8514C38}" type="slidenum">
              <a:rPr lang="es-ES" smtClean="0"/>
              <a:t>9</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14" name="13 Título"/>
          <p:cNvSpPr>
            <a:spLocks noGrp="1"/>
          </p:cNvSpPr>
          <p:nvPr>
            <p:ph type="ctrTitle"/>
          </p:nvPr>
        </p:nvSpPr>
        <p:spPr>
          <a:xfrm>
            <a:off x="1432560" y="359898"/>
            <a:ext cx="7406640" cy="1472184"/>
          </a:xfrm>
        </p:spPr>
        <p:txBody>
          <a:bodyPr anchor="b"/>
          <a:lstStyle>
            <a:lvl1pPr algn="l">
              <a:defRPr/>
            </a:lvl1pPr>
            <a:extLst/>
          </a:lstStyle>
          <a:p>
            <a:r>
              <a:rPr kumimoji="0" lang="es-ES" smtClean="0"/>
              <a:t>Haga clic para modificar el estilo de título del patrón</a:t>
            </a:r>
            <a:endParaRPr kumimoji="0" lang="en-US"/>
          </a:p>
        </p:txBody>
      </p:sp>
      <p:sp>
        <p:nvSpPr>
          <p:cNvPr id="22" name="21 Subtítulo"/>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7" name="6 Marcador de fecha"/>
          <p:cNvSpPr>
            <a:spLocks noGrp="1"/>
          </p:cNvSpPr>
          <p:nvPr>
            <p:ph type="dt" sz="half" idx="10"/>
          </p:nvPr>
        </p:nvSpPr>
        <p:spPr/>
        <p:txBody>
          <a:bodyPr/>
          <a:lstStyle>
            <a:extLst/>
          </a:lstStyle>
          <a:p>
            <a:pPr>
              <a:defRPr/>
            </a:pPr>
            <a:endParaRPr lang="es-ES"/>
          </a:p>
        </p:txBody>
      </p:sp>
      <p:sp>
        <p:nvSpPr>
          <p:cNvPr id="20" name="19 Marcador de pie de página"/>
          <p:cNvSpPr>
            <a:spLocks noGrp="1"/>
          </p:cNvSpPr>
          <p:nvPr>
            <p:ph type="ftr" sz="quarter" idx="11"/>
          </p:nvPr>
        </p:nvSpPr>
        <p:spPr/>
        <p:txBody>
          <a:bodyPr/>
          <a:lstStyle>
            <a:extLst/>
          </a:lstStyle>
          <a:p>
            <a:pPr>
              <a:defRPr/>
            </a:pPr>
            <a:endParaRPr lang="es-ES"/>
          </a:p>
        </p:txBody>
      </p:sp>
      <p:sp>
        <p:nvSpPr>
          <p:cNvPr id="10" name="9 Marcador de número de diapositiva"/>
          <p:cNvSpPr>
            <a:spLocks noGrp="1"/>
          </p:cNvSpPr>
          <p:nvPr>
            <p:ph type="sldNum" sz="quarter" idx="12"/>
          </p:nvPr>
        </p:nvSpPr>
        <p:spPr/>
        <p:txBody>
          <a:bodyPr/>
          <a:lstStyle>
            <a:extLst/>
          </a:lstStyle>
          <a:p>
            <a:pPr>
              <a:defRPr/>
            </a:pPr>
            <a:fld id="{76A38C57-AA5A-4A97-A1C9-EDE4CC1C541C}" type="slidenum">
              <a:rPr lang="es-ES" smtClean="0"/>
              <a:pPr>
                <a:defRPr/>
              </a:pPr>
              <a:t>‹Nº›</a:t>
            </a:fld>
            <a:endParaRPr lang="es-ES"/>
          </a:p>
        </p:txBody>
      </p:sp>
      <p:sp>
        <p:nvSpPr>
          <p:cNvPr id="8" name="7 Elipse"/>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Elipse"/>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pPr>
              <a:defRPr/>
            </a:pPr>
            <a:endParaRPr lang="es-ES"/>
          </a:p>
        </p:txBody>
      </p:sp>
      <p:sp>
        <p:nvSpPr>
          <p:cNvPr id="5" name="4 Marcador de pie de página"/>
          <p:cNvSpPr>
            <a:spLocks noGrp="1"/>
          </p:cNvSpPr>
          <p:nvPr>
            <p:ph type="ftr" sz="quarter" idx="11"/>
          </p:nvPr>
        </p:nvSpPr>
        <p:spPr/>
        <p:txBody>
          <a:bodyPr/>
          <a:lstStyle>
            <a:extLst/>
          </a:lstStyle>
          <a:p>
            <a:pPr>
              <a:defRPr/>
            </a:pPr>
            <a:endParaRPr lang="es-ES"/>
          </a:p>
        </p:txBody>
      </p:sp>
      <p:sp>
        <p:nvSpPr>
          <p:cNvPr id="6" name="5 Marcador de número de diapositiva"/>
          <p:cNvSpPr>
            <a:spLocks noGrp="1"/>
          </p:cNvSpPr>
          <p:nvPr>
            <p:ph type="sldNum" sz="quarter" idx="12"/>
          </p:nvPr>
        </p:nvSpPr>
        <p:spPr/>
        <p:txBody>
          <a:bodyPr/>
          <a:lstStyle>
            <a:extLst/>
          </a:lstStyle>
          <a:p>
            <a:pPr>
              <a:defRPr/>
            </a:pPr>
            <a:fld id="{504DC10D-CFA1-45A4-8E09-F5C902B37F04}" type="slidenum">
              <a:rPr lang="es-ES" smtClean="0"/>
              <a:pPr>
                <a:defRPr/>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58000" y="274639"/>
            <a:ext cx="1828800" cy="5851525"/>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1143000" y="274640"/>
            <a:ext cx="55626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pPr>
              <a:defRPr/>
            </a:pPr>
            <a:endParaRPr lang="es-ES"/>
          </a:p>
        </p:txBody>
      </p:sp>
      <p:sp>
        <p:nvSpPr>
          <p:cNvPr id="5" name="4 Marcador de pie de página"/>
          <p:cNvSpPr>
            <a:spLocks noGrp="1"/>
          </p:cNvSpPr>
          <p:nvPr>
            <p:ph type="ftr" sz="quarter" idx="11"/>
          </p:nvPr>
        </p:nvSpPr>
        <p:spPr/>
        <p:txBody>
          <a:bodyPr/>
          <a:lstStyle>
            <a:extLst/>
          </a:lstStyle>
          <a:p>
            <a:pPr>
              <a:defRPr/>
            </a:pPr>
            <a:endParaRPr lang="es-ES"/>
          </a:p>
        </p:txBody>
      </p:sp>
      <p:sp>
        <p:nvSpPr>
          <p:cNvPr id="6" name="5 Marcador de número de diapositiva"/>
          <p:cNvSpPr>
            <a:spLocks noGrp="1"/>
          </p:cNvSpPr>
          <p:nvPr>
            <p:ph type="sldNum" sz="quarter" idx="12"/>
          </p:nvPr>
        </p:nvSpPr>
        <p:spPr/>
        <p:txBody>
          <a:bodyPr/>
          <a:lstStyle>
            <a:extLst/>
          </a:lstStyle>
          <a:p>
            <a:pPr>
              <a:defRPr/>
            </a:pPr>
            <a:fld id="{76EA2F98-4A41-4B9A-B2C8-8DCE53B00C2A}" type="slidenum">
              <a:rPr lang="es-ES" smtClean="0"/>
              <a:pPr>
                <a:defRPr/>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pPr>
              <a:defRPr/>
            </a:pPr>
            <a:endParaRPr lang="es-ES"/>
          </a:p>
        </p:txBody>
      </p:sp>
      <p:sp>
        <p:nvSpPr>
          <p:cNvPr id="5" name="4 Marcador de pie de página"/>
          <p:cNvSpPr>
            <a:spLocks noGrp="1"/>
          </p:cNvSpPr>
          <p:nvPr>
            <p:ph type="ftr" sz="quarter" idx="11"/>
          </p:nvPr>
        </p:nvSpPr>
        <p:spPr/>
        <p:txBody>
          <a:bodyPr/>
          <a:lstStyle>
            <a:extLst/>
          </a:lstStyle>
          <a:p>
            <a:pPr>
              <a:defRPr/>
            </a:pPr>
            <a:endParaRPr lang="es-ES"/>
          </a:p>
        </p:txBody>
      </p:sp>
      <p:sp>
        <p:nvSpPr>
          <p:cNvPr id="6" name="5 Marcador de número de diapositiva"/>
          <p:cNvSpPr>
            <a:spLocks noGrp="1"/>
          </p:cNvSpPr>
          <p:nvPr>
            <p:ph type="sldNum" sz="quarter" idx="12"/>
          </p:nvPr>
        </p:nvSpPr>
        <p:spPr/>
        <p:txBody>
          <a:bodyPr/>
          <a:lstStyle>
            <a:extLst/>
          </a:lstStyle>
          <a:p>
            <a:pPr>
              <a:defRPr/>
            </a:pPr>
            <a:fld id="{FFA3D937-3C0C-4411-A068-98E855AC450F}" type="slidenum">
              <a:rPr lang="es-ES" smtClean="0"/>
              <a:pPr>
                <a:defRPr/>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6 Rectángulo"/>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pPr>
              <a:defRPr/>
            </a:pPr>
            <a:endParaRPr lang="es-ES"/>
          </a:p>
        </p:txBody>
      </p:sp>
      <p:sp>
        <p:nvSpPr>
          <p:cNvPr id="5" name="4 Marcador de pie de página"/>
          <p:cNvSpPr>
            <a:spLocks noGrp="1"/>
          </p:cNvSpPr>
          <p:nvPr>
            <p:ph type="ftr" sz="quarter" idx="11"/>
          </p:nvPr>
        </p:nvSpPr>
        <p:spPr/>
        <p:txBody>
          <a:bodyPr/>
          <a:lstStyle>
            <a:extLst/>
          </a:lstStyle>
          <a:p>
            <a:pPr>
              <a:defRPr/>
            </a:pPr>
            <a:endParaRPr lang="es-ES"/>
          </a:p>
        </p:txBody>
      </p:sp>
      <p:sp>
        <p:nvSpPr>
          <p:cNvPr id="6" name="5 Marcador de número de diapositiva"/>
          <p:cNvSpPr>
            <a:spLocks noGrp="1"/>
          </p:cNvSpPr>
          <p:nvPr>
            <p:ph type="sldNum" sz="quarter" idx="12"/>
          </p:nvPr>
        </p:nvSpPr>
        <p:spPr/>
        <p:txBody>
          <a:bodyPr/>
          <a:lstStyle>
            <a:extLst/>
          </a:lstStyle>
          <a:p>
            <a:pPr>
              <a:defRPr/>
            </a:pPr>
            <a:fld id="{3BF3B9D1-8014-45BF-8615-30A063B194D8}" type="slidenum">
              <a:rPr lang="es-ES" smtClean="0"/>
              <a:pPr>
                <a:defRPr/>
              </a:pPr>
              <a:t>‹Nº›</a:t>
            </a:fld>
            <a:endParaRPr lang="es-ES"/>
          </a:p>
        </p:txBody>
      </p:sp>
      <p:sp>
        <p:nvSpPr>
          <p:cNvPr id="10" name="9 Rectángulo"/>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Elipse"/>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Elipse"/>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320"/>
            <a:ext cx="7498080" cy="114300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pPr>
              <a:defRPr/>
            </a:pPr>
            <a:endParaRPr lang="es-ES"/>
          </a:p>
        </p:txBody>
      </p:sp>
      <p:sp>
        <p:nvSpPr>
          <p:cNvPr id="6" name="5 Marcador de pie de página"/>
          <p:cNvSpPr>
            <a:spLocks noGrp="1"/>
          </p:cNvSpPr>
          <p:nvPr>
            <p:ph type="ftr" sz="quarter" idx="11"/>
          </p:nvPr>
        </p:nvSpPr>
        <p:spPr/>
        <p:txBody>
          <a:bodyPr/>
          <a:lstStyle>
            <a:extLst/>
          </a:lstStyle>
          <a:p>
            <a:pPr>
              <a:defRPr/>
            </a:pPr>
            <a:endParaRPr lang="es-ES"/>
          </a:p>
        </p:txBody>
      </p:sp>
      <p:sp>
        <p:nvSpPr>
          <p:cNvPr id="7" name="6 Marcador de número de diapositiva"/>
          <p:cNvSpPr>
            <a:spLocks noGrp="1"/>
          </p:cNvSpPr>
          <p:nvPr>
            <p:ph type="sldNum" sz="quarter" idx="12"/>
          </p:nvPr>
        </p:nvSpPr>
        <p:spPr/>
        <p:txBody>
          <a:bodyPr/>
          <a:lstStyle>
            <a:extLst/>
          </a:lstStyle>
          <a:p>
            <a:pPr>
              <a:defRPr/>
            </a:pPr>
            <a:fld id="{40987075-A8B2-4442-B53E-7CABDC3EF518}" type="slidenum">
              <a:rPr lang="es-ES" smtClean="0"/>
              <a:pPr>
                <a:defRPr/>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pPr>
              <a:defRPr/>
            </a:pPr>
            <a:endParaRPr lang="es-ES"/>
          </a:p>
        </p:txBody>
      </p:sp>
      <p:sp>
        <p:nvSpPr>
          <p:cNvPr id="8" name="7 Marcador de pie de página"/>
          <p:cNvSpPr>
            <a:spLocks noGrp="1"/>
          </p:cNvSpPr>
          <p:nvPr>
            <p:ph type="ftr" sz="quarter" idx="11"/>
          </p:nvPr>
        </p:nvSpPr>
        <p:spPr/>
        <p:txBody>
          <a:bodyPr/>
          <a:lstStyle>
            <a:extLst/>
          </a:lstStyle>
          <a:p>
            <a:pPr>
              <a:defRPr/>
            </a:pPr>
            <a:endParaRPr lang="es-ES"/>
          </a:p>
        </p:txBody>
      </p:sp>
      <p:sp>
        <p:nvSpPr>
          <p:cNvPr id="9" name="8 Marcador de número de diapositiva"/>
          <p:cNvSpPr>
            <a:spLocks noGrp="1"/>
          </p:cNvSpPr>
          <p:nvPr>
            <p:ph type="sldNum" sz="quarter" idx="12"/>
          </p:nvPr>
        </p:nvSpPr>
        <p:spPr/>
        <p:txBody>
          <a:bodyPr/>
          <a:lstStyle>
            <a:extLst/>
          </a:lstStyle>
          <a:p>
            <a:pPr>
              <a:defRPr/>
            </a:pPr>
            <a:fld id="{7DE18B1E-A02F-405E-85FB-7FEC9EA76B3E}" type="slidenum">
              <a:rPr lang="es-ES" smtClean="0"/>
              <a:pPr>
                <a:defRPr/>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320"/>
            <a:ext cx="7498080" cy="1143000"/>
          </a:xfrm>
        </p:spPr>
        <p:txBody>
          <a:bodyPr anchor="ct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pPr>
              <a:defRPr/>
            </a:pPr>
            <a:endParaRPr lang="es-ES"/>
          </a:p>
        </p:txBody>
      </p:sp>
      <p:sp>
        <p:nvSpPr>
          <p:cNvPr id="4" name="3 Marcador de pie de página"/>
          <p:cNvSpPr>
            <a:spLocks noGrp="1"/>
          </p:cNvSpPr>
          <p:nvPr>
            <p:ph type="ftr" sz="quarter" idx="11"/>
          </p:nvPr>
        </p:nvSpPr>
        <p:spPr/>
        <p:txBody>
          <a:bodyPr/>
          <a:lstStyle>
            <a:extLst/>
          </a:lstStyle>
          <a:p>
            <a:pPr>
              <a:defRPr/>
            </a:pPr>
            <a:endParaRPr lang="es-ES"/>
          </a:p>
        </p:txBody>
      </p:sp>
      <p:sp>
        <p:nvSpPr>
          <p:cNvPr id="5" name="4 Marcador de número de diapositiva"/>
          <p:cNvSpPr>
            <a:spLocks noGrp="1"/>
          </p:cNvSpPr>
          <p:nvPr>
            <p:ph type="sldNum" sz="quarter" idx="12"/>
          </p:nvPr>
        </p:nvSpPr>
        <p:spPr/>
        <p:txBody>
          <a:bodyPr/>
          <a:lstStyle>
            <a:extLst/>
          </a:lstStyle>
          <a:p>
            <a:pPr>
              <a:defRPr/>
            </a:pPr>
            <a:fld id="{380B4B79-76CB-4560-AFF1-E1C37E1F08E5}" type="slidenum">
              <a:rPr lang="es-ES" smtClean="0"/>
              <a:pPr>
                <a:defRPr/>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4 Rectángulo"/>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Marcador de fecha"/>
          <p:cNvSpPr>
            <a:spLocks noGrp="1"/>
          </p:cNvSpPr>
          <p:nvPr>
            <p:ph type="dt" sz="half" idx="10"/>
          </p:nvPr>
        </p:nvSpPr>
        <p:spPr/>
        <p:txBody>
          <a:bodyPr/>
          <a:lstStyle>
            <a:extLst/>
          </a:lstStyle>
          <a:p>
            <a:pPr>
              <a:defRPr/>
            </a:pPr>
            <a:endParaRPr lang="es-ES"/>
          </a:p>
        </p:txBody>
      </p:sp>
      <p:sp>
        <p:nvSpPr>
          <p:cNvPr id="3" name="2 Marcador de pie de página"/>
          <p:cNvSpPr>
            <a:spLocks noGrp="1"/>
          </p:cNvSpPr>
          <p:nvPr>
            <p:ph type="ftr" sz="quarter" idx="11"/>
          </p:nvPr>
        </p:nvSpPr>
        <p:spPr/>
        <p:txBody>
          <a:bodyPr/>
          <a:lstStyle>
            <a:extLst/>
          </a:lstStyle>
          <a:p>
            <a:pPr>
              <a:defRPr/>
            </a:pPr>
            <a:endParaRPr lang="es-ES"/>
          </a:p>
        </p:txBody>
      </p:sp>
      <p:sp>
        <p:nvSpPr>
          <p:cNvPr id="4" name="3 Marcador de número de diapositiva"/>
          <p:cNvSpPr>
            <a:spLocks noGrp="1"/>
          </p:cNvSpPr>
          <p:nvPr>
            <p:ph type="sldNum" sz="quarter" idx="12"/>
          </p:nvPr>
        </p:nvSpPr>
        <p:spPr/>
        <p:txBody>
          <a:bodyPr/>
          <a:lstStyle>
            <a:extLst/>
          </a:lstStyle>
          <a:p>
            <a:pPr>
              <a:defRPr/>
            </a:pPr>
            <a:fld id="{8823DD1B-85F3-4630-91BF-AA7D1E72E07F}" type="slidenum">
              <a:rPr lang="es-ES" smtClean="0"/>
              <a:pPr>
                <a:defRPr/>
              </a:pPr>
              <a:t>‹Nº›</a:t>
            </a:fld>
            <a:endParaRPr lang="es-ES"/>
          </a:p>
        </p:txBody>
      </p:sp>
      <p:sp>
        <p:nvSpPr>
          <p:cNvPr id="6" name="5 Rectángulo"/>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pPr>
              <a:defRPr/>
            </a:pPr>
            <a:endParaRPr lang="es-ES"/>
          </a:p>
        </p:txBody>
      </p:sp>
      <p:sp>
        <p:nvSpPr>
          <p:cNvPr id="6" name="5 Marcador de pie de página"/>
          <p:cNvSpPr>
            <a:spLocks noGrp="1"/>
          </p:cNvSpPr>
          <p:nvPr>
            <p:ph type="ftr" sz="quarter" idx="11"/>
          </p:nvPr>
        </p:nvSpPr>
        <p:spPr/>
        <p:txBody>
          <a:bodyPr/>
          <a:lstStyle>
            <a:extLst/>
          </a:lstStyle>
          <a:p>
            <a:pPr>
              <a:defRPr/>
            </a:pPr>
            <a:endParaRPr lang="es-ES"/>
          </a:p>
        </p:txBody>
      </p:sp>
      <p:sp>
        <p:nvSpPr>
          <p:cNvPr id="7" name="6 Marcador de número de diapositiva"/>
          <p:cNvSpPr>
            <a:spLocks noGrp="1"/>
          </p:cNvSpPr>
          <p:nvPr>
            <p:ph type="sldNum" sz="quarter" idx="12"/>
          </p:nvPr>
        </p:nvSpPr>
        <p:spPr/>
        <p:txBody>
          <a:bodyPr/>
          <a:lstStyle>
            <a:extLst/>
          </a:lstStyle>
          <a:p>
            <a:pPr>
              <a:defRPr/>
            </a:pPr>
            <a:fld id="{2E029C20-437D-4BA4-B049-1139C3D6034C}" type="slidenum">
              <a:rPr lang="es-ES" smtClean="0"/>
              <a:pPr>
                <a:defRPr/>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extLst/>
          </a:lstStyle>
          <a:p>
            <a:pPr>
              <a:defRPr/>
            </a:pPr>
            <a:endParaRPr lang="es-ES"/>
          </a:p>
        </p:txBody>
      </p:sp>
      <p:sp>
        <p:nvSpPr>
          <p:cNvPr id="6" name="5 Marcador de pie de página"/>
          <p:cNvSpPr>
            <a:spLocks noGrp="1"/>
          </p:cNvSpPr>
          <p:nvPr>
            <p:ph type="ftr" sz="quarter" idx="11"/>
          </p:nvPr>
        </p:nvSpPr>
        <p:spPr/>
        <p:txBody>
          <a:bodyPr/>
          <a:lstStyle>
            <a:extLst/>
          </a:lstStyle>
          <a:p>
            <a:pPr>
              <a:defRPr/>
            </a:pPr>
            <a:endParaRPr lang="es-ES"/>
          </a:p>
        </p:txBody>
      </p:sp>
      <p:sp>
        <p:nvSpPr>
          <p:cNvPr id="7" name="6 Marcador de número de diapositiva"/>
          <p:cNvSpPr>
            <a:spLocks noGrp="1"/>
          </p:cNvSpPr>
          <p:nvPr>
            <p:ph type="sldNum" sz="quarter" idx="12"/>
          </p:nvPr>
        </p:nvSpPr>
        <p:spPr/>
        <p:txBody>
          <a:bodyPr/>
          <a:lstStyle>
            <a:extLst/>
          </a:lstStyle>
          <a:p>
            <a:pPr>
              <a:defRPr/>
            </a:pPr>
            <a:fld id="{9EC1D53B-84F5-4F61-A9E9-059629F9AEE8}" type="slidenum">
              <a:rPr lang="es-ES" smtClean="0"/>
              <a:pPr>
                <a:defRPr/>
              </a:pPr>
              <a:t>‹Nº›</a:t>
            </a:fld>
            <a:endParaRPr lang="es-ES"/>
          </a:p>
        </p:txBody>
      </p:sp>
      <p:sp>
        <p:nvSpPr>
          <p:cNvPr id="8" name="7 Rectángulo"/>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Marcador de posición de imagen"/>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s-ES" smtClean="0"/>
              <a:t>Haga clic en el icono para agregar una imagen</a:t>
            </a:r>
            <a:endParaRPr kumimoji="0" lang="en-US" dirty="0"/>
          </a:p>
        </p:txBody>
      </p:sp>
      <p:sp>
        <p:nvSpPr>
          <p:cNvPr id="9" name="8 Proceso"/>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Proceso"/>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arcador de texto"/>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Circular"/>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Elipse"/>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Anillo"/>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Rectángulo"/>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Marcador de título"/>
          <p:cNvSpPr>
            <a:spLocks noGrp="1"/>
          </p:cNvSpPr>
          <p:nvPr>
            <p:ph type="title"/>
          </p:nvPr>
        </p:nvSpPr>
        <p:spPr>
          <a:xfrm>
            <a:off x="1435608" y="274638"/>
            <a:ext cx="7498080" cy="1143000"/>
          </a:xfrm>
          <a:prstGeom prst="rect">
            <a:avLst/>
          </a:prstGeom>
        </p:spPr>
        <p:txBody>
          <a:bodyPr anchor="ctr">
            <a:normAutofit/>
          </a:bodyPr>
          <a:lstStyle>
            <a:extLst/>
          </a:lstStyle>
          <a:p>
            <a:r>
              <a:rPr kumimoji="0" lang="es-ES" smtClean="0"/>
              <a:t>Haga clic para modificar el estilo de título del patrón</a:t>
            </a:r>
            <a:endParaRPr kumimoji="0" lang="en-US"/>
          </a:p>
        </p:txBody>
      </p:sp>
      <p:sp>
        <p:nvSpPr>
          <p:cNvPr id="9" name="8 Marcador de texto"/>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4" name="23 Marcador de fecha"/>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defRPr/>
            </a:pPr>
            <a:endParaRPr lang="es-ES"/>
          </a:p>
        </p:txBody>
      </p:sp>
      <p:sp>
        <p:nvSpPr>
          <p:cNvPr id="10" name="9 Marcador de pie de página"/>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defRPr/>
            </a:pPr>
            <a:endParaRPr lang="es-ES"/>
          </a:p>
        </p:txBody>
      </p:sp>
      <p:sp>
        <p:nvSpPr>
          <p:cNvPr id="22" name="21 Marcador de número de diapositiva"/>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defRPr/>
            </a:pPr>
            <a:fld id="{9546D9EF-FDA9-49CF-835A-3A0304A8A55D}" type="slidenum">
              <a:rPr lang="es-ES" smtClean="0"/>
              <a:pPr>
                <a:defRPr/>
              </a:pPr>
              <a:t>‹Nº›</a:t>
            </a:fld>
            <a:endParaRPr lang="es-ES"/>
          </a:p>
        </p:txBody>
      </p:sp>
      <p:sp>
        <p:nvSpPr>
          <p:cNvPr id="15" name="14 Rectángulo"/>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1.xml"/><Relationship Id="rId7" Type="http://schemas.openxmlformats.org/officeDocument/2006/relationships/image" Target="../media/image3.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2.wmf"/><Relationship Id="rId4" Type="http://schemas.openxmlformats.org/officeDocument/2006/relationships/oleObject" Target="../embeddings/oleObject1.bin"/></Relationships>
</file>

<file path=ppt/slides/_rels/slide13.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image" Target="../media/image5.wmf"/><Relationship Id="rId5" Type="http://schemas.openxmlformats.org/officeDocument/2006/relationships/oleObject" Target="../embeddings/oleObject4.bin"/><Relationship Id="rId10" Type="http://schemas.openxmlformats.org/officeDocument/2006/relationships/image" Target="../media/image7.wmf"/><Relationship Id="rId4" Type="http://schemas.openxmlformats.org/officeDocument/2006/relationships/image" Target="../media/image4.wmf"/><Relationship Id="rId9" Type="http://schemas.openxmlformats.org/officeDocument/2006/relationships/oleObject" Target="../embeddings/oleObject6.bin"/></Relationships>
</file>

<file path=ppt/slides/_rels/slide14.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oleObject" Target="../embeddings/oleObject7.bin"/><Relationship Id="rId7" Type="http://schemas.openxmlformats.org/officeDocument/2006/relationships/oleObject" Target="../embeddings/oleObject9.bin"/><Relationship Id="rId12" Type="http://schemas.openxmlformats.org/officeDocument/2006/relationships/image" Target="../media/image7.wmf"/><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image" Target="../media/image5.wmf"/><Relationship Id="rId11" Type="http://schemas.openxmlformats.org/officeDocument/2006/relationships/oleObject" Target="../embeddings/oleObject11.bin"/><Relationship Id="rId5" Type="http://schemas.openxmlformats.org/officeDocument/2006/relationships/oleObject" Target="../embeddings/oleObject8.bin"/><Relationship Id="rId10" Type="http://schemas.openxmlformats.org/officeDocument/2006/relationships/image" Target="../media/image8.wmf"/><Relationship Id="rId4" Type="http://schemas.openxmlformats.org/officeDocument/2006/relationships/image" Target="../media/image4.wmf"/><Relationship Id="rId9" Type="http://schemas.openxmlformats.org/officeDocument/2006/relationships/oleObject" Target="../embeddings/oleObject10.bin"/></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9.emf"/><Relationship Id="rId5" Type="http://schemas.openxmlformats.org/officeDocument/2006/relationships/oleObject" Target="../embeddings/Microsoft_Excel_97-2003_Worksheet1.xls"/><Relationship Id="rId4" Type="http://schemas.openxmlformats.org/officeDocument/2006/relationships/oleObject" Target="../embeddings/oleObject12.bin"/></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8" Type="http://schemas.openxmlformats.org/officeDocument/2006/relationships/image" Target="../media/image11.wmf"/><Relationship Id="rId13" Type="http://schemas.openxmlformats.org/officeDocument/2006/relationships/oleObject" Target="../embeddings/oleObject17.bin"/><Relationship Id="rId3" Type="http://schemas.openxmlformats.org/officeDocument/2006/relationships/slideLayout" Target="../slideLayouts/slideLayout2.xml"/><Relationship Id="rId7" Type="http://schemas.openxmlformats.org/officeDocument/2006/relationships/oleObject" Target="../embeddings/oleObject14.bin"/><Relationship Id="rId12" Type="http://schemas.openxmlformats.org/officeDocument/2006/relationships/image" Target="../media/image13.wmf"/><Relationship Id="rId2" Type="http://schemas.openxmlformats.org/officeDocument/2006/relationships/vmlDrawing" Target="../drawings/vmlDrawing5.vml"/><Relationship Id="rId16" Type="http://schemas.openxmlformats.org/officeDocument/2006/relationships/image" Target="../media/image15.wmf"/><Relationship Id="rId1" Type="http://schemas.openxmlformats.org/officeDocument/2006/relationships/themeOverride" Target="../theme/themeOverride1.xml"/><Relationship Id="rId6" Type="http://schemas.openxmlformats.org/officeDocument/2006/relationships/image" Target="../media/image10.wmf"/><Relationship Id="rId11" Type="http://schemas.openxmlformats.org/officeDocument/2006/relationships/oleObject" Target="../embeddings/oleObject16.bin"/><Relationship Id="rId5" Type="http://schemas.openxmlformats.org/officeDocument/2006/relationships/oleObject" Target="../embeddings/oleObject13.bin"/><Relationship Id="rId15" Type="http://schemas.openxmlformats.org/officeDocument/2006/relationships/oleObject" Target="../embeddings/oleObject18.bin"/><Relationship Id="rId10" Type="http://schemas.openxmlformats.org/officeDocument/2006/relationships/image" Target="../media/image12.wmf"/><Relationship Id="rId4" Type="http://schemas.openxmlformats.org/officeDocument/2006/relationships/notesSlide" Target="../notesSlides/notesSlide17.xml"/><Relationship Id="rId9" Type="http://schemas.openxmlformats.org/officeDocument/2006/relationships/oleObject" Target="../embeddings/oleObject15.bin"/><Relationship Id="rId14" Type="http://schemas.openxmlformats.org/officeDocument/2006/relationships/image" Target="../media/image14.wmf"/></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115616" y="1052513"/>
            <a:ext cx="7704856" cy="3240583"/>
          </a:xfrm>
        </p:spPr>
        <p:txBody>
          <a:bodyPr>
            <a:normAutofit/>
          </a:bodyPr>
          <a:lstStyle/>
          <a:p>
            <a:pPr algn="ctr"/>
            <a:r>
              <a:rPr lang="es-ES" sz="3600" b="1" dirty="0">
                <a:effectLst/>
              </a:rPr>
              <a:t>Asistencia Técnica para la realización de análisis de eficiencia de intervenciones públicas</a:t>
            </a:r>
            <a:r>
              <a:rPr lang="es-ES" sz="2800" b="1" dirty="0" smtClean="0"/>
              <a:t/>
            </a:r>
            <a:br>
              <a:rPr lang="es-ES" sz="2800" b="1" dirty="0" smtClean="0"/>
            </a:br>
            <a:r>
              <a:rPr lang="es-ES" sz="2800" dirty="0" smtClean="0"/>
              <a:t/>
            </a:r>
            <a:br>
              <a:rPr lang="es-ES" sz="2800" dirty="0" smtClean="0"/>
            </a:br>
            <a:r>
              <a:rPr lang="es-ES" sz="2800" dirty="0" smtClean="0"/>
              <a:t/>
            </a:r>
            <a:br>
              <a:rPr lang="es-ES" sz="2800" dirty="0" smtClean="0"/>
            </a:br>
            <a:r>
              <a:rPr lang="es-ES" sz="2800" dirty="0" smtClean="0">
                <a:effectLst/>
              </a:rPr>
              <a:t>Montevideo</a:t>
            </a:r>
            <a:r>
              <a:rPr lang="es-ES" sz="2400" dirty="0" smtClean="0">
                <a:effectLst/>
              </a:rPr>
              <a:t>, 19-23 </a:t>
            </a:r>
            <a:r>
              <a:rPr lang="es-ES" sz="2400" dirty="0" smtClean="0">
                <a:effectLst/>
              </a:rPr>
              <a:t>de </a:t>
            </a:r>
            <a:r>
              <a:rPr lang="es-ES" sz="2400" dirty="0" smtClean="0">
                <a:effectLst/>
              </a:rPr>
              <a:t>octubre </a:t>
            </a:r>
            <a:r>
              <a:rPr lang="es-ES" sz="2400" dirty="0" smtClean="0">
                <a:effectLst/>
              </a:rPr>
              <a:t>de </a:t>
            </a:r>
            <a:r>
              <a:rPr lang="es-ES" sz="2400" dirty="0" smtClean="0">
                <a:effectLst/>
              </a:rPr>
              <a:t>2015</a:t>
            </a:r>
            <a:endParaRPr lang="es-ES" sz="2400" dirty="0" smtClean="0">
              <a:effectLst/>
            </a:endParaRPr>
          </a:p>
        </p:txBody>
      </p:sp>
      <p:cxnSp>
        <p:nvCxnSpPr>
          <p:cNvPr id="4" name="3 Conector recto"/>
          <p:cNvCxnSpPr/>
          <p:nvPr/>
        </p:nvCxnSpPr>
        <p:spPr>
          <a:xfrm>
            <a:off x="1331640" y="764704"/>
            <a:ext cx="7488832" cy="0"/>
          </a:xfrm>
          <a:prstGeom prst="line">
            <a:avLst/>
          </a:prstGeom>
          <a:ln w="38100">
            <a:solidFill>
              <a:schemeClr val="accent2">
                <a:lumMod val="20000"/>
                <a:lumOff val="80000"/>
              </a:schemeClr>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cxnSp>
        <p:nvCxnSpPr>
          <p:cNvPr id="5" name="4 Conector recto"/>
          <p:cNvCxnSpPr/>
          <p:nvPr/>
        </p:nvCxnSpPr>
        <p:spPr>
          <a:xfrm>
            <a:off x="1331640" y="3284984"/>
            <a:ext cx="7488832" cy="0"/>
          </a:xfrm>
          <a:prstGeom prst="line">
            <a:avLst/>
          </a:prstGeom>
          <a:ln w="38100">
            <a:solidFill>
              <a:schemeClr val="accent2">
                <a:lumMod val="20000"/>
                <a:lumOff val="80000"/>
              </a:schemeClr>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755700" y="1000125"/>
            <a:ext cx="7316370" cy="604838"/>
          </a:xfrm>
        </p:spPr>
        <p:txBody>
          <a:bodyPr anchor="t">
            <a:normAutofit fontScale="90000"/>
          </a:bodyPr>
          <a:lstStyle/>
          <a:p>
            <a:pPr eaLnBrk="1" hangingPunct="1"/>
            <a:r>
              <a:rPr lang="es-ES_tradnl" altLang="es-ES" sz="3600" dirty="0" smtClean="0"/>
              <a:t>El análisis envolvente de datos</a:t>
            </a:r>
            <a:endParaRPr lang="es-ES" altLang="es-ES" sz="3600" dirty="0" smtClean="0"/>
          </a:p>
        </p:txBody>
      </p:sp>
      <p:sp>
        <p:nvSpPr>
          <p:cNvPr id="18435" name="Rectangle 3"/>
          <p:cNvSpPr>
            <a:spLocks noGrp="1" noChangeArrowheads="1"/>
          </p:cNvSpPr>
          <p:nvPr>
            <p:ph type="body" idx="1"/>
          </p:nvPr>
        </p:nvSpPr>
        <p:spPr>
          <a:xfrm>
            <a:off x="1535037" y="1928813"/>
            <a:ext cx="7429451" cy="4451350"/>
          </a:xfrm>
        </p:spPr>
        <p:txBody>
          <a:bodyPr/>
          <a:lstStyle/>
          <a:p>
            <a:pPr marL="514350" indent="-514350" algn="just" eaLnBrk="1" hangingPunct="1">
              <a:lnSpc>
                <a:spcPct val="90000"/>
              </a:lnSpc>
            </a:pPr>
            <a:r>
              <a:rPr lang="es-ES" altLang="es-ES" sz="2800" dirty="0" smtClean="0">
                <a:latin typeface="+mj-lt"/>
                <a:cs typeface="Times New Roman" pitchFamily="18" charset="0"/>
              </a:rPr>
              <a:t>Rendimientos constantes y variables a escala</a:t>
            </a:r>
          </a:p>
          <a:p>
            <a:pPr marL="514350" indent="-514350" algn="just" eaLnBrk="1" hangingPunct="1">
              <a:lnSpc>
                <a:spcPct val="90000"/>
              </a:lnSpc>
            </a:pPr>
            <a:r>
              <a:rPr lang="es-ES" altLang="es-ES" sz="2800" dirty="0" smtClean="0">
                <a:latin typeface="+mj-lt"/>
                <a:cs typeface="Times New Roman" pitchFamily="18" charset="0"/>
              </a:rPr>
              <a:t>Conceptos:</a:t>
            </a:r>
          </a:p>
          <a:p>
            <a:pPr marL="914400" lvl="1" indent="-514350" algn="just" eaLnBrk="1" hangingPunct="1">
              <a:lnSpc>
                <a:spcPct val="90000"/>
              </a:lnSpc>
            </a:pPr>
            <a:r>
              <a:rPr lang="es-ES" altLang="es-ES" sz="2500" dirty="0" smtClean="0">
                <a:latin typeface="+mj-lt"/>
                <a:cs typeface="Times New Roman" pitchFamily="18" charset="0"/>
              </a:rPr>
              <a:t>Holgura.</a:t>
            </a:r>
          </a:p>
          <a:p>
            <a:pPr marL="914400" lvl="1" indent="-514350" algn="just" eaLnBrk="1" hangingPunct="1">
              <a:lnSpc>
                <a:spcPct val="90000"/>
              </a:lnSpc>
            </a:pPr>
            <a:r>
              <a:rPr lang="es-ES" altLang="es-ES" sz="2500" dirty="0" smtClean="0">
                <a:latin typeface="+mj-lt"/>
                <a:cs typeface="Times New Roman" pitchFamily="18" charset="0"/>
              </a:rPr>
              <a:t>Grupo de referencia.</a:t>
            </a:r>
          </a:p>
          <a:p>
            <a:pPr marL="914400" lvl="1" indent="-514350" algn="just" eaLnBrk="1" hangingPunct="1">
              <a:lnSpc>
                <a:spcPct val="90000"/>
              </a:lnSpc>
            </a:pPr>
            <a:r>
              <a:rPr lang="es-ES" altLang="es-ES" sz="2500" dirty="0" smtClean="0">
                <a:latin typeface="+mj-lt"/>
                <a:cs typeface="Times New Roman" pitchFamily="18" charset="0"/>
              </a:rPr>
              <a:t>Objetivo en la frontera</a:t>
            </a:r>
          </a:p>
          <a:p>
            <a:pPr marL="514350" indent="-514350" algn="just" eaLnBrk="1" hangingPunct="1">
              <a:lnSpc>
                <a:spcPct val="90000"/>
              </a:lnSpc>
            </a:pPr>
            <a:r>
              <a:rPr lang="es-ES" altLang="es-ES" sz="2800" dirty="0" smtClean="0">
                <a:latin typeface="+mj-lt"/>
                <a:cs typeface="Times New Roman" pitchFamily="18" charset="0"/>
              </a:rPr>
              <a:t>Extensiones y Limitaciones derivadas del carácter no paramétrico del DEA</a:t>
            </a:r>
          </a:p>
          <a:p>
            <a:pPr marL="514350" indent="-514350" algn="just" eaLnBrk="1" hangingPunct="1">
              <a:lnSpc>
                <a:spcPct val="90000"/>
              </a:lnSpc>
            </a:pPr>
            <a:r>
              <a:rPr lang="es-ES" altLang="es-ES" sz="2800" dirty="0" smtClean="0">
                <a:latin typeface="+mj-lt"/>
                <a:cs typeface="Times New Roman" pitchFamily="18" charset="0"/>
              </a:rPr>
              <a:t>Prácticas con DEAP</a:t>
            </a:r>
          </a:p>
          <a:p>
            <a:pPr marL="514350" indent="-514350" algn="just" eaLnBrk="1" hangingPunct="1">
              <a:lnSpc>
                <a:spcPct val="90000"/>
              </a:lnSpc>
            </a:pPr>
            <a:r>
              <a:rPr lang="es-ES" altLang="es-ES" sz="2800" dirty="0" smtClean="0">
                <a:latin typeface="+mj-lt"/>
                <a:cs typeface="Times New Roman" pitchFamily="18" charset="0"/>
              </a:rPr>
              <a:t>Prácticas con </a:t>
            </a:r>
            <a:r>
              <a:rPr lang="es-ES" altLang="es-ES" sz="2800" dirty="0" err="1" smtClean="0">
                <a:latin typeface="+mj-lt"/>
                <a:cs typeface="Times New Roman" pitchFamily="18" charset="0"/>
              </a:rPr>
              <a:t>MaxDEA</a:t>
            </a:r>
            <a:endParaRPr lang="es-ES" altLang="es-ES" sz="2800" dirty="0" smtClean="0">
              <a:latin typeface="+mj-lt"/>
              <a:cs typeface="Times New Roman" pitchFamily="18" charset="0"/>
            </a:endParaRPr>
          </a:p>
        </p:txBody>
      </p:sp>
      <p:sp>
        <p:nvSpPr>
          <p:cNvPr id="4" name="1 Título"/>
          <p:cNvSpPr txBox="1">
            <a:spLocks/>
          </p:cNvSpPr>
          <p:nvPr/>
        </p:nvSpPr>
        <p:spPr>
          <a:xfrm>
            <a:off x="1435608" y="274638"/>
            <a:ext cx="7498080" cy="562074"/>
          </a:xfrm>
          <a:prstGeom prst="rect">
            <a:avLst/>
          </a:prstGeom>
        </p:spPr>
        <p:txBody>
          <a:bodyPr anchor="ctr">
            <a:normAutofit/>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fontAlgn="auto">
              <a:spcAft>
                <a:spcPts val="0"/>
              </a:spcAft>
            </a:pPr>
            <a:r>
              <a:rPr lang="es-ES" sz="2800" dirty="0" smtClean="0"/>
              <a:t>Midiendo la Eficiencia en el Sector Público</a:t>
            </a:r>
            <a:endParaRPr lang="es-ES" sz="2800" dirty="0"/>
          </a:p>
        </p:txBody>
      </p:sp>
      <p:cxnSp>
        <p:nvCxnSpPr>
          <p:cNvPr id="5" name="4 Conector recto"/>
          <p:cNvCxnSpPr/>
          <p:nvPr/>
        </p:nvCxnSpPr>
        <p:spPr>
          <a:xfrm>
            <a:off x="1475656" y="836712"/>
            <a:ext cx="7488832" cy="0"/>
          </a:xfrm>
          <a:prstGeom prst="line">
            <a:avLst/>
          </a:prstGeom>
          <a:ln w="38100">
            <a:solidFill>
              <a:schemeClr val="accent2">
                <a:lumMod val="20000"/>
                <a:lumOff val="80000"/>
              </a:schemeClr>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259307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626" name="Group 2"/>
          <p:cNvGrpSpPr>
            <a:grpSpLocks/>
          </p:cNvGrpSpPr>
          <p:nvPr/>
        </p:nvGrpSpPr>
        <p:grpSpPr bwMode="auto">
          <a:xfrm>
            <a:off x="1146238" y="928687"/>
            <a:ext cx="7415733" cy="5746750"/>
            <a:chOff x="326" y="388"/>
            <a:chExt cx="5006" cy="3620"/>
          </a:xfrm>
        </p:grpSpPr>
        <p:sp>
          <p:nvSpPr>
            <p:cNvPr id="26636" name="Line 3"/>
            <p:cNvSpPr>
              <a:spLocks noChangeShapeType="1"/>
            </p:cNvSpPr>
            <p:nvPr/>
          </p:nvSpPr>
          <p:spPr bwMode="auto">
            <a:xfrm flipV="1">
              <a:off x="1286" y="515"/>
              <a:ext cx="0" cy="305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s-ES"/>
            </a:p>
          </p:txBody>
        </p:sp>
        <p:sp>
          <p:nvSpPr>
            <p:cNvPr id="26637" name="Line 4"/>
            <p:cNvSpPr>
              <a:spLocks noChangeShapeType="1"/>
            </p:cNvSpPr>
            <p:nvPr/>
          </p:nvSpPr>
          <p:spPr bwMode="auto">
            <a:xfrm>
              <a:off x="1286" y="3567"/>
              <a:ext cx="3466"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s-ES"/>
            </a:p>
          </p:txBody>
        </p:sp>
        <p:sp>
          <p:nvSpPr>
            <p:cNvPr id="26638" name="Text Box 5"/>
            <p:cNvSpPr txBox="1">
              <a:spLocks noChangeArrowheads="1"/>
            </p:cNvSpPr>
            <p:nvPr/>
          </p:nvSpPr>
          <p:spPr bwMode="auto">
            <a:xfrm>
              <a:off x="4272" y="3758"/>
              <a:ext cx="53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s-ES" sz="2000">
                  <a:latin typeface="Times New Roman" pitchFamily="18" charset="0"/>
                </a:rPr>
                <a:t> </a:t>
              </a:r>
              <a:r>
                <a:rPr lang="en-US" altLang="es-ES" sz="2000" b="1">
                  <a:latin typeface="Times New Roman" pitchFamily="18" charset="0"/>
                </a:rPr>
                <a:t>Input</a:t>
              </a:r>
              <a:endParaRPr lang="en-US" altLang="es-ES" sz="2400" b="1">
                <a:latin typeface="Times New Roman" pitchFamily="18" charset="0"/>
              </a:endParaRPr>
            </a:p>
          </p:txBody>
        </p:sp>
        <p:sp>
          <p:nvSpPr>
            <p:cNvPr id="26639" name="Text Box 6"/>
            <p:cNvSpPr txBox="1">
              <a:spLocks noChangeArrowheads="1"/>
            </p:cNvSpPr>
            <p:nvPr/>
          </p:nvSpPr>
          <p:spPr bwMode="auto">
            <a:xfrm>
              <a:off x="326" y="388"/>
              <a:ext cx="853"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s-ES" sz="2000" b="1" dirty="0">
                  <a:latin typeface="Times New Roman" pitchFamily="18" charset="0"/>
                </a:rPr>
                <a:t>Output</a:t>
              </a:r>
              <a:endParaRPr lang="en-US" altLang="es-ES" sz="2400" b="1" dirty="0">
                <a:latin typeface="Times New Roman" pitchFamily="18" charset="0"/>
              </a:endParaRPr>
            </a:p>
          </p:txBody>
        </p:sp>
        <p:sp>
          <p:nvSpPr>
            <p:cNvPr id="26640" name="Line 7"/>
            <p:cNvSpPr>
              <a:spLocks noChangeShapeType="1"/>
            </p:cNvSpPr>
            <p:nvPr/>
          </p:nvSpPr>
          <p:spPr bwMode="auto">
            <a:xfrm flipV="1">
              <a:off x="1286" y="769"/>
              <a:ext cx="2293" cy="2798"/>
            </a:xfrm>
            <a:prstGeom prst="line">
              <a:avLst/>
            </a:prstGeom>
            <a:noFill/>
            <a:ln w="9525" cap="rnd">
              <a:solidFill>
                <a:schemeClr val="tx1"/>
              </a:solidFill>
              <a:prstDash val="sysDot"/>
              <a:round/>
              <a:headEnd/>
              <a:tailEnd/>
            </a:ln>
            <a:extLst>
              <a:ext uri="{909E8E84-426E-40DD-AFC4-6F175D3DCCD1}">
                <a14:hiddenFill xmlns:a14="http://schemas.microsoft.com/office/drawing/2010/main">
                  <a:noFill/>
                </a14:hiddenFill>
              </a:ext>
            </a:extLst>
          </p:spPr>
          <p:txBody>
            <a:bodyPr wrap="none" anchor="ctr"/>
            <a:lstStyle/>
            <a:p>
              <a:endParaRPr lang="es-ES"/>
            </a:p>
          </p:txBody>
        </p:sp>
        <p:sp>
          <p:nvSpPr>
            <p:cNvPr id="26641" name="Line 8"/>
            <p:cNvSpPr>
              <a:spLocks noChangeShapeType="1"/>
            </p:cNvSpPr>
            <p:nvPr/>
          </p:nvSpPr>
          <p:spPr bwMode="auto">
            <a:xfrm flipH="1">
              <a:off x="2459" y="1596"/>
              <a:ext cx="800" cy="57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s-ES"/>
            </a:p>
          </p:txBody>
        </p:sp>
        <p:sp>
          <p:nvSpPr>
            <p:cNvPr id="26642" name="Line 9"/>
            <p:cNvSpPr>
              <a:spLocks noChangeShapeType="1"/>
            </p:cNvSpPr>
            <p:nvPr/>
          </p:nvSpPr>
          <p:spPr bwMode="auto">
            <a:xfrm>
              <a:off x="3259" y="1596"/>
              <a:ext cx="1386"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s-ES"/>
            </a:p>
          </p:txBody>
        </p:sp>
        <p:sp>
          <p:nvSpPr>
            <p:cNvPr id="26643" name="Line 10"/>
            <p:cNvSpPr>
              <a:spLocks noChangeShapeType="1"/>
            </p:cNvSpPr>
            <p:nvPr/>
          </p:nvSpPr>
          <p:spPr bwMode="auto">
            <a:xfrm flipH="1">
              <a:off x="2032" y="2168"/>
              <a:ext cx="427" cy="763"/>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s-ES"/>
            </a:p>
          </p:txBody>
        </p:sp>
        <p:sp>
          <p:nvSpPr>
            <p:cNvPr id="26644" name="Line 11"/>
            <p:cNvSpPr>
              <a:spLocks noChangeShapeType="1"/>
            </p:cNvSpPr>
            <p:nvPr/>
          </p:nvSpPr>
          <p:spPr bwMode="auto">
            <a:xfrm>
              <a:off x="2032" y="2931"/>
              <a:ext cx="0" cy="636"/>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s-ES"/>
            </a:p>
          </p:txBody>
        </p:sp>
        <p:sp>
          <p:nvSpPr>
            <p:cNvPr id="26645" name="Text Box 12"/>
            <p:cNvSpPr txBox="1">
              <a:spLocks noChangeArrowheads="1"/>
            </p:cNvSpPr>
            <p:nvPr/>
          </p:nvSpPr>
          <p:spPr bwMode="auto">
            <a:xfrm>
              <a:off x="4592" y="1469"/>
              <a:ext cx="740" cy="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s-ES" sz="1800">
                  <a:latin typeface="Times New Roman" pitchFamily="18" charset="0"/>
                </a:rPr>
                <a:t>DEA/RVE</a:t>
              </a:r>
              <a:endParaRPr lang="en-US" altLang="es-ES" sz="2400">
                <a:latin typeface="Times New Roman" pitchFamily="18" charset="0"/>
              </a:endParaRPr>
            </a:p>
          </p:txBody>
        </p:sp>
        <p:sp>
          <p:nvSpPr>
            <p:cNvPr id="26646" name="Text Box 13"/>
            <p:cNvSpPr txBox="1">
              <a:spLocks noChangeArrowheads="1"/>
            </p:cNvSpPr>
            <p:nvPr/>
          </p:nvSpPr>
          <p:spPr bwMode="auto">
            <a:xfrm>
              <a:off x="3632" y="579"/>
              <a:ext cx="732" cy="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s-ES" sz="1800">
                  <a:latin typeface="Times New Roman" pitchFamily="18" charset="0"/>
                </a:rPr>
                <a:t>DEA/RCE</a:t>
              </a:r>
              <a:endParaRPr lang="en-US" altLang="es-ES" sz="2400">
                <a:latin typeface="Times New Roman" pitchFamily="18" charset="0"/>
              </a:endParaRPr>
            </a:p>
          </p:txBody>
        </p:sp>
        <p:sp>
          <p:nvSpPr>
            <p:cNvPr id="26647" name="AutoShape 14"/>
            <p:cNvSpPr>
              <a:spLocks noChangeArrowheads="1"/>
            </p:cNvSpPr>
            <p:nvPr/>
          </p:nvSpPr>
          <p:spPr bwMode="auto">
            <a:xfrm>
              <a:off x="1979" y="2931"/>
              <a:ext cx="71" cy="119"/>
            </a:xfrm>
            <a:prstGeom prst="diamond">
              <a:avLst/>
            </a:prstGeom>
            <a:solidFill>
              <a:srgbClr val="FFFFFF"/>
            </a:solidFill>
            <a:ln w="9525">
              <a:solidFill>
                <a:srgbClr val="000000"/>
              </a:solidFill>
              <a:miter lim="800000"/>
              <a:headEnd/>
              <a:tailEnd/>
            </a:ln>
          </p:spPr>
          <p:txBody>
            <a:bodyP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s-ES" altLang="es-ES" sz="1800"/>
            </a:p>
          </p:txBody>
        </p:sp>
        <p:sp>
          <p:nvSpPr>
            <p:cNvPr id="26648" name="AutoShape 15"/>
            <p:cNvSpPr>
              <a:spLocks noChangeArrowheads="1"/>
            </p:cNvSpPr>
            <p:nvPr/>
          </p:nvSpPr>
          <p:spPr bwMode="auto">
            <a:xfrm>
              <a:off x="2406" y="2041"/>
              <a:ext cx="71" cy="119"/>
            </a:xfrm>
            <a:prstGeom prst="diamond">
              <a:avLst/>
            </a:prstGeom>
            <a:solidFill>
              <a:srgbClr val="FFFFFF"/>
            </a:solidFill>
            <a:ln w="9525">
              <a:solidFill>
                <a:srgbClr val="000000"/>
              </a:solidFill>
              <a:miter lim="800000"/>
              <a:headEnd/>
              <a:tailEnd/>
            </a:ln>
          </p:spPr>
          <p:txBody>
            <a:bodyP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s-ES" altLang="es-ES" sz="1800"/>
            </a:p>
          </p:txBody>
        </p:sp>
        <p:sp>
          <p:nvSpPr>
            <p:cNvPr id="26649" name="AutoShape 16"/>
            <p:cNvSpPr>
              <a:spLocks noChangeArrowheads="1"/>
            </p:cNvSpPr>
            <p:nvPr/>
          </p:nvSpPr>
          <p:spPr bwMode="auto">
            <a:xfrm>
              <a:off x="3206" y="1469"/>
              <a:ext cx="71" cy="119"/>
            </a:xfrm>
            <a:prstGeom prst="diamond">
              <a:avLst/>
            </a:prstGeom>
            <a:solidFill>
              <a:srgbClr val="FFFFFF"/>
            </a:solidFill>
            <a:ln w="9525">
              <a:solidFill>
                <a:srgbClr val="000000"/>
              </a:solidFill>
              <a:miter lim="800000"/>
              <a:headEnd/>
              <a:tailEnd/>
            </a:ln>
          </p:spPr>
          <p:txBody>
            <a:bodyP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s-ES" altLang="es-ES" sz="1800"/>
            </a:p>
          </p:txBody>
        </p:sp>
        <p:sp>
          <p:nvSpPr>
            <p:cNvPr id="26650" name="AutoShape 17"/>
            <p:cNvSpPr>
              <a:spLocks noChangeArrowheads="1"/>
            </p:cNvSpPr>
            <p:nvPr/>
          </p:nvSpPr>
          <p:spPr bwMode="auto">
            <a:xfrm>
              <a:off x="3312" y="2740"/>
              <a:ext cx="71" cy="120"/>
            </a:xfrm>
            <a:prstGeom prst="diamond">
              <a:avLst/>
            </a:prstGeom>
            <a:solidFill>
              <a:srgbClr val="FFFFFF"/>
            </a:solidFill>
            <a:ln w="9525">
              <a:solidFill>
                <a:srgbClr val="000000"/>
              </a:solidFill>
              <a:miter lim="800000"/>
              <a:headEnd/>
              <a:tailEnd/>
            </a:ln>
          </p:spPr>
          <p:txBody>
            <a:bodyP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s-ES" altLang="es-ES" sz="1800"/>
            </a:p>
          </p:txBody>
        </p:sp>
        <p:sp>
          <p:nvSpPr>
            <p:cNvPr id="26651" name="AutoShape 18"/>
            <p:cNvSpPr>
              <a:spLocks noChangeArrowheads="1"/>
            </p:cNvSpPr>
            <p:nvPr/>
          </p:nvSpPr>
          <p:spPr bwMode="auto">
            <a:xfrm>
              <a:off x="3206" y="2740"/>
              <a:ext cx="71" cy="120"/>
            </a:xfrm>
            <a:prstGeom prst="diamond">
              <a:avLst/>
            </a:prstGeom>
            <a:solidFill>
              <a:srgbClr val="FFFFFF"/>
            </a:solidFill>
            <a:ln w="9525">
              <a:solidFill>
                <a:srgbClr val="000000"/>
              </a:solidFill>
              <a:miter lim="800000"/>
              <a:headEnd/>
              <a:tailEnd/>
            </a:ln>
          </p:spPr>
          <p:txBody>
            <a:bodyP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s-ES" altLang="es-ES" sz="1800"/>
            </a:p>
          </p:txBody>
        </p:sp>
        <p:sp>
          <p:nvSpPr>
            <p:cNvPr id="26652" name="AutoShape 19"/>
            <p:cNvSpPr>
              <a:spLocks noChangeArrowheads="1"/>
            </p:cNvSpPr>
            <p:nvPr/>
          </p:nvSpPr>
          <p:spPr bwMode="auto">
            <a:xfrm>
              <a:off x="3216" y="2064"/>
              <a:ext cx="71" cy="119"/>
            </a:xfrm>
            <a:prstGeom prst="diamond">
              <a:avLst/>
            </a:prstGeom>
            <a:solidFill>
              <a:srgbClr val="FFFFFF"/>
            </a:solidFill>
            <a:ln w="9525">
              <a:solidFill>
                <a:srgbClr val="000000"/>
              </a:solidFill>
              <a:miter lim="800000"/>
              <a:headEnd/>
              <a:tailEnd/>
            </a:ln>
          </p:spPr>
          <p:txBody>
            <a:bodyP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s-ES" altLang="es-ES" sz="1800"/>
            </a:p>
          </p:txBody>
        </p:sp>
        <p:sp>
          <p:nvSpPr>
            <p:cNvPr id="26653" name="AutoShape 20"/>
            <p:cNvSpPr>
              <a:spLocks noChangeArrowheads="1"/>
            </p:cNvSpPr>
            <p:nvPr/>
          </p:nvSpPr>
          <p:spPr bwMode="auto">
            <a:xfrm>
              <a:off x="2992" y="2486"/>
              <a:ext cx="71" cy="119"/>
            </a:xfrm>
            <a:prstGeom prst="diamond">
              <a:avLst/>
            </a:prstGeom>
            <a:solidFill>
              <a:srgbClr val="FFFFFF"/>
            </a:solidFill>
            <a:ln w="9525">
              <a:solidFill>
                <a:srgbClr val="000000"/>
              </a:solidFill>
              <a:miter lim="800000"/>
              <a:headEnd/>
              <a:tailEnd/>
            </a:ln>
          </p:spPr>
          <p:txBody>
            <a:bodyP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s-ES" altLang="es-ES" sz="1800"/>
            </a:p>
          </p:txBody>
        </p:sp>
        <p:sp>
          <p:nvSpPr>
            <p:cNvPr id="26654" name="AutoShape 21"/>
            <p:cNvSpPr>
              <a:spLocks noChangeArrowheads="1"/>
            </p:cNvSpPr>
            <p:nvPr/>
          </p:nvSpPr>
          <p:spPr bwMode="auto">
            <a:xfrm>
              <a:off x="2832" y="2168"/>
              <a:ext cx="71" cy="119"/>
            </a:xfrm>
            <a:prstGeom prst="diamond">
              <a:avLst/>
            </a:prstGeom>
            <a:solidFill>
              <a:srgbClr val="FFFFFF"/>
            </a:solidFill>
            <a:ln w="9525">
              <a:solidFill>
                <a:srgbClr val="000000"/>
              </a:solidFill>
              <a:miter lim="800000"/>
              <a:headEnd/>
              <a:tailEnd/>
            </a:ln>
          </p:spPr>
          <p:txBody>
            <a:bodyP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s-ES" altLang="es-ES" sz="1800"/>
            </a:p>
          </p:txBody>
        </p:sp>
        <p:sp>
          <p:nvSpPr>
            <p:cNvPr id="26655" name="AutoShape 22"/>
            <p:cNvSpPr>
              <a:spLocks noChangeArrowheads="1"/>
            </p:cNvSpPr>
            <p:nvPr/>
          </p:nvSpPr>
          <p:spPr bwMode="auto">
            <a:xfrm>
              <a:off x="2886" y="1914"/>
              <a:ext cx="71" cy="119"/>
            </a:xfrm>
            <a:prstGeom prst="diamond">
              <a:avLst/>
            </a:prstGeom>
            <a:solidFill>
              <a:srgbClr val="FFFFFF"/>
            </a:solidFill>
            <a:ln w="9525">
              <a:solidFill>
                <a:srgbClr val="000000"/>
              </a:solidFill>
              <a:miter lim="800000"/>
              <a:headEnd/>
              <a:tailEnd/>
            </a:ln>
          </p:spPr>
          <p:txBody>
            <a:bodyP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s-ES" altLang="es-ES" sz="1800"/>
            </a:p>
          </p:txBody>
        </p:sp>
        <p:sp>
          <p:nvSpPr>
            <p:cNvPr id="26656" name="AutoShape 23"/>
            <p:cNvSpPr>
              <a:spLocks noChangeArrowheads="1"/>
            </p:cNvSpPr>
            <p:nvPr/>
          </p:nvSpPr>
          <p:spPr bwMode="auto">
            <a:xfrm>
              <a:off x="2406" y="2613"/>
              <a:ext cx="71" cy="119"/>
            </a:xfrm>
            <a:prstGeom prst="diamond">
              <a:avLst/>
            </a:prstGeom>
            <a:solidFill>
              <a:srgbClr val="FFFFFF"/>
            </a:solidFill>
            <a:ln w="9525">
              <a:solidFill>
                <a:srgbClr val="000000"/>
              </a:solidFill>
              <a:miter lim="800000"/>
              <a:headEnd/>
              <a:tailEnd/>
            </a:ln>
          </p:spPr>
          <p:txBody>
            <a:bodyP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s-ES" altLang="es-ES" sz="1800"/>
            </a:p>
          </p:txBody>
        </p:sp>
        <p:sp>
          <p:nvSpPr>
            <p:cNvPr id="26657" name="AutoShape 24"/>
            <p:cNvSpPr>
              <a:spLocks noChangeArrowheads="1"/>
            </p:cNvSpPr>
            <p:nvPr/>
          </p:nvSpPr>
          <p:spPr bwMode="auto">
            <a:xfrm>
              <a:off x="2726" y="2423"/>
              <a:ext cx="71" cy="119"/>
            </a:xfrm>
            <a:prstGeom prst="diamond">
              <a:avLst/>
            </a:prstGeom>
            <a:solidFill>
              <a:srgbClr val="FFFFFF"/>
            </a:solidFill>
            <a:ln w="9525">
              <a:solidFill>
                <a:srgbClr val="000000"/>
              </a:solidFill>
              <a:miter lim="800000"/>
              <a:headEnd/>
              <a:tailEnd/>
            </a:ln>
          </p:spPr>
          <p:txBody>
            <a:bodyP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s-ES" altLang="es-ES" sz="1800"/>
            </a:p>
          </p:txBody>
        </p:sp>
        <p:sp>
          <p:nvSpPr>
            <p:cNvPr id="26658" name="AutoShape 25"/>
            <p:cNvSpPr>
              <a:spLocks noChangeArrowheads="1"/>
            </p:cNvSpPr>
            <p:nvPr/>
          </p:nvSpPr>
          <p:spPr bwMode="auto">
            <a:xfrm>
              <a:off x="2459" y="2423"/>
              <a:ext cx="71" cy="119"/>
            </a:xfrm>
            <a:prstGeom prst="diamond">
              <a:avLst/>
            </a:prstGeom>
            <a:solidFill>
              <a:srgbClr val="FFFFFF"/>
            </a:solidFill>
            <a:ln w="9525">
              <a:solidFill>
                <a:srgbClr val="000000"/>
              </a:solidFill>
              <a:miter lim="800000"/>
              <a:headEnd/>
              <a:tailEnd/>
            </a:ln>
          </p:spPr>
          <p:txBody>
            <a:bodyP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s-ES" altLang="es-ES" sz="1800"/>
            </a:p>
          </p:txBody>
        </p:sp>
        <p:sp>
          <p:nvSpPr>
            <p:cNvPr id="26659" name="AutoShape 26"/>
            <p:cNvSpPr>
              <a:spLocks noChangeArrowheads="1"/>
            </p:cNvSpPr>
            <p:nvPr/>
          </p:nvSpPr>
          <p:spPr bwMode="auto">
            <a:xfrm>
              <a:off x="2299" y="2804"/>
              <a:ext cx="71" cy="119"/>
            </a:xfrm>
            <a:prstGeom prst="diamond">
              <a:avLst/>
            </a:prstGeom>
            <a:solidFill>
              <a:srgbClr val="FFFFFF"/>
            </a:solidFill>
            <a:ln w="9525">
              <a:solidFill>
                <a:srgbClr val="000000"/>
              </a:solidFill>
              <a:miter lim="800000"/>
              <a:headEnd/>
              <a:tailEnd/>
            </a:ln>
          </p:spPr>
          <p:txBody>
            <a:bodyP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s-ES" altLang="es-ES" sz="1800"/>
            </a:p>
          </p:txBody>
        </p:sp>
        <p:sp>
          <p:nvSpPr>
            <p:cNvPr id="26660" name="AutoShape 27"/>
            <p:cNvSpPr>
              <a:spLocks noChangeArrowheads="1"/>
            </p:cNvSpPr>
            <p:nvPr/>
          </p:nvSpPr>
          <p:spPr bwMode="auto">
            <a:xfrm>
              <a:off x="3952" y="1977"/>
              <a:ext cx="71" cy="120"/>
            </a:xfrm>
            <a:prstGeom prst="diamond">
              <a:avLst/>
            </a:prstGeom>
            <a:solidFill>
              <a:srgbClr val="FFFFFF"/>
            </a:solidFill>
            <a:ln w="9525">
              <a:solidFill>
                <a:srgbClr val="000000"/>
              </a:solidFill>
              <a:miter lim="800000"/>
              <a:headEnd/>
              <a:tailEnd/>
            </a:ln>
          </p:spPr>
          <p:txBody>
            <a:bodyP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s-ES" altLang="es-ES" sz="1800"/>
            </a:p>
          </p:txBody>
        </p:sp>
        <p:sp>
          <p:nvSpPr>
            <p:cNvPr id="26661" name="AutoShape 28"/>
            <p:cNvSpPr>
              <a:spLocks noChangeArrowheads="1"/>
            </p:cNvSpPr>
            <p:nvPr/>
          </p:nvSpPr>
          <p:spPr bwMode="auto">
            <a:xfrm>
              <a:off x="3206" y="2423"/>
              <a:ext cx="71" cy="119"/>
            </a:xfrm>
            <a:prstGeom prst="diamond">
              <a:avLst/>
            </a:prstGeom>
            <a:solidFill>
              <a:srgbClr val="FFFFFF"/>
            </a:solidFill>
            <a:ln w="9525">
              <a:solidFill>
                <a:srgbClr val="000000"/>
              </a:solidFill>
              <a:miter lim="800000"/>
              <a:headEnd/>
              <a:tailEnd/>
            </a:ln>
          </p:spPr>
          <p:txBody>
            <a:bodyP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s-ES" altLang="es-ES" sz="1800"/>
            </a:p>
          </p:txBody>
        </p:sp>
        <p:sp>
          <p:nvSpPr>
            <p:cNvPr id="26662" name="AutoShape 29"/>
            <p:cNvSpPr>
              <a:spLocks noChangeArrowheads="1"/>
            </p:cNvSpPr>
            <p:nvPr/>
          </p:nvSpPr>
          <p:spPr bwMode="auto">
            <a:xfrm>
              <a:off x="3526" y="2168"/>
              <a:ext cx="71" cy="119"/>
            </a:xfrm>
            <a:prstGeom prst="diamond">
              <a:avLst/>
            </a:prstGeom>
            <a:solidFill>
              <a:srgbClr val="FFFFFF"/>
            </a:solidFill>
            <a:ln w="9525">
              <a:solidFill>
                <a:srgbClr val="000000"/>
              </a:solidFill>
              <a:miter lim="800000"/>
              <a:headEnd/>
              <a:tailEnd/>
            </a:ln>
          </p:spPr>
          <p:txBody>
            <a:bodyP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s-ES" altLang="es-ES" sz="1800"/>
            </a:p>
          </p:txBody>
        </p:sp>
        <p:sp>
          <p:nvSpPr>
            <p:cNvPr id="26663" name="AutoShape 30"/>
            <p:cNvSpPr>
              <a:spLocks noChangeArrowheads="1"/>
            </p:cNvSpPr>
            <p:nvPr/>
          </p:nvSpPr>
          <p:spPr bwMode="auto">
            <a:xfrm>
              <a:off x="3366" y="1914"/>
              <a:ext cx="71" cy="119"/>
            </a:xfrm>
            <a:prstGeom prst="diamond">
              <a:avLst/>
            </a:prstGeom>
            <a:solidFill>
              <a:srgbClr val="FFFFFF"/>
            </a:solidFill>
            <a:ln w="9525">
              <a:solidFill>
                <a:srgbClr val="000000"/>
              </a:solidFill>
              <a:miter lim="800000"/>
              <a:headEnd/>
              <a:tailEnd/>
            </a:ln>
          </p:spPr>
          <p:txBody>
            <a:bodyP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s-ES" altLang="es-ES" sz="1800"/>
            </a:p>
          </p:txBody>
        </p:sp>
        <p:sp>
          <p:nvSpPr>
            <p:cNvPr id="26664" name="AutoShape 31"/>
            <p:cNvSpPr>
              <a:spLocks noChangeArrowheads="1"/>
            </p:cNvSpPr>
            <p:nvPr/>
          </p:nvSpPr>
          <p:spPr bwMode="auto">
            <a:xfrm>
              <a:off x="3739" y="2232"/>
              <a:ext cx="71" cy="119"/>
            </a:xfrm>
            <a:prstGeom prst="diamond">
              <a:avLst/>
            </a:prstGeom>
            <a:solidFill>
              <a:srgbClr val="FFFFFF"/>
            </a:solidFill>
            <a:ln w="9525">
              <a:solidFill>
                <a:srgbClr val="000000"/>
              </a:solidFill>
              <a:miter lim="800000"/>
              <a:headEnd/>
              <a:tailEnd/>
            </a:ln>
          </p:spPr>
          <p:txBody>
            <a:bodyP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s-ES" altLang="es-ES" sz="1800"/>
            </a:p>
          </p:txBody>
        </p:sp>
        <p:sp>
          <p:nvSpPr>
            <p:cNvPr id="26665" name="AutoShape 32"/>
            <p:cNvSpPr>
              <a:spLocks noChangeArrowheads="1"/>
            </p:cNvSpPr>
            <p:nvPr/>
          </p:nvSpPr>
          <p:spPr bwMode="auto">
            <a:xfrm>
              <a:off x="3526" y="1787"/>
              <a:ext cx="71" cy="119"/>
            </a:xfrm>
            <a:prstGeom prst="diamond">
              <a:avLst/>
            </a:prstGeom>
            <a:solidFill>
              <a:srgbClr val="FFFFFF"/>
            </a:solidFill>
            <a:ln w="9525">
              <a:solidFill>
                <a:srgbClr val="000000"/>
              </a:solidFill>
              <a:miter lim="800000"/>
              <a:headEnd/>
              <a:tailEnd/>
            </a:ln>
          </p:spPr>
          <p:txBody>
            <a:bodyP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s-ES" altLang="es-ES" sz="1800"/>
            </a:p>
          </p:txBody>
        </p:sp>
        <p:sp>
          <p:nvSpPr>
            <p:cNvPr id="26666" name="AutoShape 33"/>
            <p:cNvSpPr>
              <a:spLocks noChangeArrowheads="1"/>
            </p:cNvSpPr>
            <p:nvPr/>
          </p:nvSpPr>
          <p:spPr bwMode="auto">
            <a:xfrm>
              <a:off x="3472" y="2613"/>
              <a:ext cx="71" cy="119"/>
            </a:xfrm>
            <a:prstGeom prst="diamond">
              <a:avLst/>
            </a:prstGeom>
            <a:solidFill>
              <a:srgbClr val="FFFFFF"/>
            </a:solidFill>
            <a:ln w="9525">
              <a:solidFill>
                <a:srgbClr val="000000"/>
              </a:solidFill>
              <a:miter lim="800000"/>
              <a:headEnd/>
              <a:tailEnd/>
            </a:ln>
          </p:spPr>
          <p:txBody>
            <a:bodyP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s-ES" altLang="es-ES" sz="1800"/>
            </a:p>
          </p:txBody>
        </p:sp>
        <p:sp>
          <p:nvSpPr>
            <p:cNvPr id="26667" name="AutoShape 34"/>
            <p:cNvSpPr>
              <a:spLocks noChangeArrowheads="1"/>
            </p:cNvSpPr>
            <p:nvPr/>
          </p:nvSpPr>
          <p:spPr bwMode="auto">
            <a:xfrm>
              <a:off x="2459" y="2232"/>
              <a:ext cx="71" cy="119"/>
            </a:xfrm>
            <a:prstGeom prst="diamond">
              <a:avLst/>
            </a:prstGeom>
            <a:solidFill>
              <a:srgbClr val="FFFFFF"/>
            </a:solidFill>
            <a:ln w="9525">
              <a:solidFill>
                <a:srgbClr val="000000"/>
              </a:solidFill>
              <a:miter lim="800000"/>
              <a:headEnd/>
              <a:tailEnd/>
            </a:ln>
          </p:spPr>
          <p:txBody>
            <a:bodyP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s-ES" altLang="es-ES" sz="1800"/>
            </a:p>
          </p:txBody>
        </p:sp>
        <p:sp>
          <p:nvSpPr>
            <p:cNvPr id="26668" name="AutoShape 35"/>
            <p:cNvSpPr>
              <a:spLocks noChangeArrowheads="1"/>
            </p:cNvSpPr>
            <p:nvPr/>
          </p:nvSpPr>
          <p:spPr bwMode="auto">
            <a:xfrm>
              <a:off x="3739" y="1850"/>
              <a:ext cx="71" cy="120"/>
            </a:xfrm>
            <a:prstGeom prst="diamond">
              <a:avLst/>
            </a:prstGeom>
            <a:solidFill>
              <a:srgbClr val="FFFFFF"/>
            </a:solidFill>
            <a:ln w="9525">
              <a:solidFill>
                <a:srgbClr val="000000"/>
              </a:solidFill>
              <a:miter lim="800000"/>
              <a:headEnd/>
              <a:tailEnd/>
            </a:ln>
          </p:spPr>
          <p:txBody>
            <a:bodyP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s-ES" altLang="es-ES" sz="1800"/>
            </a:p>
          </p:txBody>
        </p:sp>
        <p:sp>
          <p:nvSpPr>
            <p:cNvPr id="26669" name="AutoShape 36"/>
            <p:cNvSpPr>
              <a:spLocks noChangeArrowheads="1"/>
            </p:cNvSpPr>
            <p:nvPr/>
          </p:nvSpPr>
          <p:spPr bwMode="auto">
            <a:xfrm>
              <a:off x="3526" y="2359"/>
              <a:ext cx="71" cy="119"/>
            </a:xfrm>
            <a:prstGeom prst="diamond">
              <a:avLst/>
            </a:prstGeom>
            <a:solidFill>
              <a:srgbClr val="FFFFFF"/>
            </a:solidFill>
            <a:ln w="9525">
              <a:solidFill>
                <a:srgbClr val="000000"/>
              </a:solidFill>
              <a:miter lim="800000"/>
              <a:headEnd/>
              <a:tailEnd/>
            </a:ln>
          </p:spPr>
          <p:txBody>
            <a:bodyP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s-ES" altLang="es-ES" sz="1800"/>
            </a:p>
          </p:txBody>
        </p:sp>
        <p:sp>
          <p:nvSpPr>
            <p:cNvPr id="26670" name="AutoShape 37"/>
            <p:cNvSpPr>
              <a:spLocks noChangeArrowheads="1"/>
            </p:cNvSpPr>
            <p:nvPr/>
          </p:nvSpPr>
          <p:spPr bwMode="auto">
            <a:xfrm>
              <a:off x="3472" y="2868"/>
              <a:ext cx="71" cy="119"/>
            </a:xfrm>
            <a:prstGeom prst="diamond">
              <a:avLst/>
            </a:prstGeom>
            <a:solidFill>
              <a:srgbClr val="FFFFFF"/>
            </a:solidFill>
            <a:ln w="9525">
              <a:solidFill>
                <a:srgbClr val="000000"/>
              </a:solidFill>
              <a:miter lim="800000"/>
              <a:headEnd/>
              <a:tailEnd/>
            </a:ln>
          </p:spPr>
          <p:txBody>
            <a:bodyP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s-ES" altLang="es-ES" sz="1800"/>
            </a:p>
          </p:txBody>
        </p:sp>
        <p:sp>
          <p:nvSpPr>
            <p:cNvPr id="26671" name="AutoShape 38"/>
            <p:cNvSpPr>
              <a:spLocks noChangeArrowheads="1"/>
            </p:cNvSpPr>
            <p:nvPr/>
          </p:nvSpPr>
          <p:spPr bwMode="auto">
            <a:xfrm>
              <a:off x="1979" y="3249"/>
              <a:ext cx="71" cy="119"/>
            </a:xfrm>
            <a:prstGeom prst="diamond">
              <a:avLst/>
            </a:prstGeom>
            <a:solidFill>
              <a:srgbClr val="FFFFFF"/>
            </a:solidFill>
            <a:ln w="9525">
              <a:solidFill>
                <a:srgbClr val="000000"/>
              </a:solidFill>
              <a:miter lim="800000"/>
              <a:headEnd/>
              <a:tailEnd/>
            </a:ln>
          </p:spPr>
          <p:txBody>
            <a:bodyP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s-ES" altLang="es-ES" sz="1800"/>
            </a:p>
          </p:txBody>
        </p:sp>
        <p:sp>
          <p:nvSpPr>
            <p:cNvPr id="26672" name="AutoShape 39"/>
            <p:cNvSpPr>
              <a:spLocks noChangeArrowheads="1"/>
            </p:cNvSpPr>
            <p:nvPr/>
          </p:nvSpPr>
          <p:spPr bwMode="auto">
            <a:xfrm>
              <a:off x="3046" y="1787"/>
              <a:ext cx="71" cy="119"/>
            </a:xfrm>
            <a:prstGeom prst="diamond">
              <a:avLst/>
            </a:prstGeom>
            <a:solidFill>
              <a:srgbClr val="FFFFFF"/>
            </a:solidFill>
            <a:ln w="9525">
              <a:solidFill>
                <a:srgbClr val="000000"/>
              </a:solidFill>
              <a:miter lim="800000"/>
              <a:headEnd/>
              <a:tailEnd/>
            </a:ln>
          </p:spPr>
          <p:txBody>
            <a:bodyP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s-ES" altLang="es-ES" sz="1800"/>
            </a:p>
          </p:txBody>
        </p:sp>
        <p:sp>
          <p:nvSpPr>
            <p:cNvPr id="26673" name="AutoShape 40"/>
            <p:cNvSpPr>
              <a:spLocks noChangeArrowheads="1"/>
            </p:cNvSpPr>
            <p:nvPr/>
          </p:nvSpPr>
          <p:spPr bwMode="auto">
            <a:xfrm>
              <a:off x="2726" y="2232"/>
              <a:ext cx="71" cy="119"/>
            </a:xfrm>
            <a:prstGeom prst="diamond">
              <a:avLst/>
            </a:prstGeom>
            <a:solidFill>
              <a:srgbClr val="FFFFFF"/>
            </a:solidFill>
            <a:ln w="9525">
              <a:solidFill>
                <a:srgbClr val="000000"/>
              </a:solidFill>
              <a:miter lim="800000"/>
              <a:headEnd/>
              <a:tailEnd/>
            </a:ln>
          </p:spPr>
          <p:txBody>
            <a:bodyP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s-ES" altLang="es-ES" sz="1800"/>
            </a:p>
          </p:txBody>
        </p:sp>
        <p:sp>
          <p:nvSpPr>
            <p:cNvPr id="26674" name="AutoShape 41"/>
            <p:cNvSpPr>
              <a:spLocks noChangeArrowheads="1"/>
            </p:cNvSpPr>
            <p:nvPr/>
          </p:nvSpPr>
          <p:spPr bwMode="auto">
            <a:xfrm>
              <a:off x="3046" y="2740"/>
              <a:ext cx="71" cy="120"/>
            </a:xfrm>
            <a:prstGeom prst="diamond">
              <a:avLst/>
            </a:prstGeom>
            <a:solidFill>
              <a:srgbClr val="FFFFFF"/>
            </a:solidFill>
            <a:ln w="9525">
              <a:solidFill>
                <a:srgbClr val="000000"/>
              </a:solidFill>
              <a:miter lim="800000"/>
              <a:headEnd/>
              <a:tailEnd/>
            </a:ln>
          </p:spPr>
          <p:txBody>
            <a:bodyP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s-ES" altLang="es-ES" sz="1800"/>
            </a:p>
          </p:txBody>
        </p:sp>
        <p:sp>
          <p:nvSpPr>
            <p:cNvPr id="26675" name="AutoShape 42"/>
            <p:cNvSpPr>
              <a:spLocks noChangeArrowheads="1"/>
            </p:cNvSpPr>
            <p:nvPr/>
          </p:nvSpPr>
          <p:spPr bwMode="auto">
            <a:xfrm>
              <a:off x="4112" y="1532"/>
              <a:ext cx="71" cy="120"/>
            </a:xfrm>
            <a:prstGeom prst="diamond">
              <a:avLst/>
            </a:prstGeom>
            <a:solidFill>
              <a:srgbClr val="FFFFFF"/>
            </a:solidFill>
            <a:ln w="9525">
              <a:solidFill>
                <a:srgbClr val="000000"/>
              </a:solidFill>
              <a:miter lim="800000"/>
              <a:headEnd/>
              <a:tailEnd/>
            </a:ln>
          </p:spPr>
          <p:txBody>
            <a:bodyP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s-ES" altLang="es-ES" sz="1800"/>
            </a:p>
          </p:txBody>
        </p:sp>
        <p:sp>
          <p:nvSpPr>
            <p:cNvPr id="26676" name="AutoShape 43"/>
            <p:cNvSpPr>
              <a:spLocks noChangeArrowheads="1"/>
            </p:cNvSpPr>
            <p:nvPr/>
          </p:nvSpPr>
          <p:spPr bwMode="auto">
            <a:xfrm>
              <a:off x="4165" y="2423"/>
              <a:ext cx="72" cy="119"/>
            </a:xfrm>
            <a:prstGeom prst="diamond">
              <a:avLst/>
            </a:prstGeom>
            <a:solidFill>
              <a:srgbClr val="FFFFFF"/>
            </a:solidFill>
            <a:ln w="9525">
              <a:solidFill>
                <a:srgbClr val="000000"/>
              </a:solidFill>
              <a:miter lim="800000"/>
              <a:headEnd/>
              <a:tailEnd/>
            </a:ln>
          </p:spPr>
          <p:txBody>
            <a:bodyP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s-ES" altLang="es-ES" sz="1800"/>
            </a:p>
          </p:txBody>
        </p:sp>
        <p:sp>
          <p:nvSpPr>
            <p:cNvPr id="26677" name="Text Box 44"/>
            <p:cNvSpPr txBox="1">
              <a:spLocks noChangeArrowheads="1"/>
            </p:cNvSpPr>
            <p:nvPr/>
          </p:nvSpPr>
          <p:spPr bwMode="auto">
            <a:xfrm>
              <a:off x="3408" y="1104"/>
              <a:ext cx="767" cy="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s-ES_tradnl" altLang="es-ES" sz="2400" i="1">
                  <a:latin typeface="Times New Roman" pitchFamily="18" charset="0"/>
                </a:rPr>
                <a:t>Holgura</a:t>
              </a:r>
            </a:p>
            <a:p>
              <a:pPr algn="ctr" eaLnBrk="1" hangingPunct="1">
                <a:spcBef>
                  <a:spcPct val="0"/>
                </a:spcBef>
                <a:buFontTx/>
                <a:buNone/>
              </a:pPr>
              <a:r>
                <a:rPr lang="es-ES_tradnl" altLang="es-ES" sz="2400" i="1">
                  <a:latin typeface="Times New Roman" pitchFamily="18" charset="0"/>
                </a:rPr>
                <a:t>Input</a:t>
              </a:r>
              <a:endParaRPr lang="es-ES" altLang="es-ES" sz="2400" i="1">
                <a:latin typeface="Times New Roman" pitchFamily="18" charset="0"/>
              </a:endParaRPr>
            </a:p>
          </p:txBody>
        </p:sp>
        <p:sp>
          <p:nvSpPr>
            <p:cNvPr id="26678" name="Text Box 45"/>
            <p:cNvSpPr txBox="1">
              <a:spLocks noChangeArrowheads="1"/>
            </p:cNvSpPr>
            <p:nvPr/>
          </p:nvSpPr>
          <p:spPr bwMode="auto">
            <a:xfrm>
              <a:off x="2064" y="2928"/>
              <a:ext cx="767" cy="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s-ES_tradnl" altLang="es-ES" sz="2400" i="1" dirty="0">
                  <a:latin typeface="Times New Roman" pitchFamily="18" charset="0"/>
                </a:rPr>
                <a:t>Holgura</a:t>
              </a:r>
            </a:p>
            <a:p>
              <a:pPr algn="ctr" eaLnBrk="1" hangingPunct="1">
                <a:spcBef>
                  <a:spcPct val="0"/>
                </a:spcBef>
                <a:buFontTx/>
                <a:buNone/>
              </a:pPr>
              <a:r>
                <a:rPr lang="es-ES_tradnl" altLang="es-ES" sz="2400" i="1" dirty="0">
                  <a:latin typeface="Times New Roman" pitchFamily="18" charset="0"/>
                </a:rPr>
                <a:t>Output</a:t>
              </a:r>
              <a:endParaRPr lang="es-ES" altLang="es-ES" sz="2400" i="1" dirty="0">
                <a:latin typeface="Times New Roman" pitchFamily="18" charset="0"/>
              </a:endParaRPr>
            </a:p>
          </p:txBody>
        </p:sp>
      </p:grpSp>
      <p:sp>
        <p:nvSpPr>
          <p:cNvPr id="26627" name="Line 46"/>
          <p:cNvSpPr>
            <a:spLocks noChangeShapeType="1"/>
          </p:cNvSpPr>
          <p:nvPr/>
        </p:nvSpPr>
        <p:spPr bwMode="auto">
          <a:xfrm>
            <a:off x="3962400" y="3429000"/>
            <a:ext cx="1219200" cy="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s-ES"/>
          </a:p>
        </p:txBody>
      </p:sp>
      <p:sp>
        <p:nvSpPr>
          <p:cNvPr id="26628" name="Line 47"/>
          <p:cNvSpPr>
            <a:spLocks noChangeShapeType="1"/>
          </p:cNvSpPr>
          <p:nvPr/>
        </p:nvSpPr>
        <p:spPr bwMode="auto">
          <a:xfrm flipH="1">
            <a:off x="5181600" y="2679700"/>
            <a:ext cx="12700" cy="74930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s-ES"/>
          </a:p>
        </p:txBody>
      </p:sp>
      <p:sp>
        <p:nvSpPr>
          <p:cNvPr id="26629" name="Line 48"/>
          <p:cNvSpPr>
            <a:spLocks noChangeShapeType="1"/>
          </p:cNvSpPr>
          <p:nvPr/>
        </p:nvSpPr>
        <p:spPr bwMode="auto">
          <a:xfrm flipH="1" flipV="1">
            <a:off x="5181600" y="3429000"/>
            <a:ext cx="762000" cy="762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s-ES"/>
          </a:p>
        </p:txBody>
      </p:sp>
      <p:sp>
        <p:nvSpPr>
          <p:cNvPr id="26630" name="Text Box 49"/>
          <p:cNvSpPr txBox="1">
            <a:spLocks noChangeArrowheads="1"/>
          </p:cNvSpPr>
          <p:nvPr/>
        </p:nvSpPr>
        <p:spPr bwMode="auto">
          <a:xfrm>
            <a:off x="5943600" y="4191000"/>
            <a:ext cx="12319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s-ES_tradnl" altLang="es-ES" sz="1800">
                <a:latin typeface="Times New Roman" pitchFamily="18" charset="0"/>
              </a:rPr>
              <a:t>Peer Group</a:t>
            </a:r>
            <a:endParaRPr lang="es-ES" altLang="es-ES" sz="1800">
              <a:latin typeface="Times New Roman" pitchFamily="18" charset="0"/>
            </a:endParaRPr>
          </a:p>
        </p:txBody>
      </p:sp>
      <p:sp>
        <p:nvSpPr>
          <p:cNvPr id="26631" name="AutoShape 50"/>
          <p:cNvSpPr>
            <a:spLocks/>
          </p:cNvSpPr>
          <p:nvPr/>
        </p:nvSpPr>
        <p:spPr bwMode="auto">
          <a:xfrm rot="-8874290">
            <a:off x="3009900" y="3371850"/>
            <a:ext cx="73025" cy="1357313"/>
          </a:xfrm>
          <a:prstGeom prst="rightBrace">
            <a:avLst>
              <a:gd name="adj1" fmla="val 154891"/>
              <a:gd name="adj2" fmla="val 50000"/>
            </a:avLst>
          </a:prstGeom>
          <a:noFill/>
          <a:ln w="12700">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s-ES" altLang="es-ES" sz="1800"/>
          </a:p>
        </p:txBody>
      </p:sp>
      <p:sp>
        <p:nvSpPr>
          <p:cNvPr id="26632" name="AutoShape 51"/>
          <p:cNvSpPr>
            <a:spLocks/>
          </p:cNvSpPr>
          <p:nvPr/>
        </p:nvSpPr>
        <p:spPr bwMode="auto">
          <a:xfrm rot="-7101966">
            <a:off x="4139406" y="2153445"/>
            <a:ext cx="73025" cy="1357312"/>
          </a:xfrm>
          <a:prstGeom prst="rightBrace">
            <a:avLst>
              <a:gd name="adj1" fmla="val 154891"/>
              <a:gd name="adj2" fmla="val 50000"/>
            </a:avLst>
          </a:prstGeom>
          <a:noFill/>
          <a:ln w="12700">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s-ES" altLang="es-ES" sz="1800"/>
          </a:p>
        </p:txBody>
      </p:sp>
      <p:sp>
        <p:nvSpPr>
          <p:cNvPr id="26633" name="Text Box 52"/>
          <p:cNvSpPr txBox="1">
            <a:spLocks noChangeArrowheads="1"/>
          </p:cNvSpPr>
          <p:nvPr/>
        </p:nvSpPr>
        <p:spPr bwMode="auto">
          <a:xfrm>
            <a:off x="2105025" y="1662113"/>
            <a:ext cx="24955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s-ES_tradnl" altLang="es-ES" sz="1800" dirty="0"/>
              <a:t>Rendimientos a escala</a:t>
            </a:r>
          </a:p>
        </p:txBody>
      </p:sp>
      <p:sp>
        <p:nvSpPr>
          <p:cNvPr id="26634" name="Text Box 53"/>
          <p:cNvSpPr txBox="1">
            <a:spLocks noChangeArrowheads="1"/>
          </p:cNvSpPr>
          <p:nvPr/>
        </p:nvSpPr>
        <p:spPr bwMode="auto">
          <a:xfrm>
            <a:off x="1863725" y="3592513"/>
            <a:ext cx="12763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s-ES_tradnl" altLang="es-ES" sz="1800"/>
              <a:t>Crecientes</a:t>
            </a:r>
          </a:p>
        </p:txBody>
      </p:sp>
      <p:sp>
        <p:nvSpPr>
          <p:cNvPr id="26635" name="Text Box 54"/>
          <p:cNvSpPr txBox="1">
            <a:spLocks noChangeArrowheads="1"/>
          </p:cNvSpPr>
          <p:nvPr/>
        </p:nvSpPr>
        <p:spPr bwMode="auto">
          <a:xfrm>
            <a:off x="2701925" y="2462213"/>
            <a:ext cx="15176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s-ES_tradnl" altLang="es-ES" sz="1800"/>
              <a:t>Decrecientes</a:t>
            </a:r>
          </a:p>
        </p:txBody>
      </p:sp>
      <p:cxnSp>
        <p:nvCxnSpPr>
          <p:cNvPr id="55" name="54 Conector recto"/>
          <p:cNvCxnSpPr/>
          <p:nvPr/>
        </p:nvCxnSpPr>
        <p:spPr>
          <a:xfrm>
            <a:off x="1475656" y="836712"/>
            <a:ext cx="7488832" cy="0"/>
          </a:xfrm>
          <a:prstGeom prst="line">
            <a:avLst/>
          </a:prstGeom>
          <a:ln w="38100">
            <a:solidFill>
              <a:schemeClr val="accent2">
                <a:lumMod val="20000"/>
                <a:lumOff val="80000"/>
              </a:schemeClr>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56" name="1 Título"/>
          <p:cNvSpPr txBox="1">
            <a:spLocks/>
          </p:cNvSpPr>
          <p:nvPr/>
        </p:nvSpPr>
        <p:spPr>
          <a:xfrm>
            <a:off x="1435608" y="274638"/>
            <a:ext cx="7498080" cy="562074"/>
          </a:xfrm>
          <a:prstGeom prst="rect">
            <a:avLst/>
          </a:prstGeom>
        </p:spPr>
        <p:txBody>
          <a:bodyPr anchor="ctr">
            <a:normAutofit/>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fontAlgn="auto">
              <a:spcAft>
                <a:spcPts val="0"/>
              </a:spcAft>
            </a:pPr>
            <a:r>
              <a:rPr lang="es-ES" sz="2800" dirty="0" smtClean="0"/>
              <a:t>Midiendo la Eficiencia en el Sector Público</a:t>
            </a:r>
            <a:endParaRPr lang="es-ES" sz="2800" dirty="0"/>
          </a:p>
        </p:txBody>
      </p:sp>
    </p:spTree>
    <p:extLst>
      <p:ext uri="{BB962C8B-B14F-4D97-AF65-F5344CB8AC3E}">
        <p14:creationId xmlns:p14="http://schemas.microsoft.com/office/powerpoint/2010/main" val="19058949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638"/>
            <a:ext cx="7498080" cy="562074"/>
          </a:xfrm>
        </p:spPr>
        <p:txBody>
          <a:bodyPr>
            <a:normAutofit/>
          </a:bodyPr>
          <a:lstStyle/>
          <a:p>
            <a:r>
              <a:rPr lang="es-ES" sz="2800" dirty="0" smtClean="0"/>
              <a:t>Midiendo la Eficiencia en el Sector Público</a:t>
            </a:r>
            <a:endParaRPr lang="es-ES" sz="2800" dirty="0"/>
          </a:p>
        </p:txBody>
      </p:sp>
      <p:sp>
        <p:nvSpPr>
          <p:cNvPr id="3" name="2 Marcador de contenido"/>
          <p:cNvSpPr>
            <a:spLocks noGrp="1"/>
          </p:cNvSpPr>
          <p:nvPr>
            <p:ph idx="1"/>
          </p:nvPr>
        </p:nvSpPr>
        <p:spPr>
          <a:xfrm>
            <a:off x="1435608" y="1124744"/>
            <a:ext cx="7498080" cy="792088"/>
          </a:xfrm>
        </p:spPr>
        <p:txBody>
          <a:bodyPr>
            <a:noAutofit/>
          </a:bodyPr>
          <a:lstStyle/>
          <a:p>
            <a:pPr algn="just">
              <a:buNone/>
            </a:pPr>
            <a:r>
              <a:rPr lang="es-ES" sz="2400" b="1" dirty="0" smtClean="0"/>
              <a:t>Análisis de Eficiencia (DEA)</a:t>
            </a:r>
          </a:p>
        </p:txBody>
      </p:sp>
      <p:cxnSp>
        <p:nvCxnSpPr>
          <p:cNvPr id="5" name="4 Conector recto"/>
          <p:cNvCxnSpPr/>
          <p:nvPr/>
        </p:nvCxnSpPr>
        <p:spPr>
          <a:xfrm>
            <a:off x="1475656" y="836712"/>
            <a:ext cx="7488832" cy="0"/>
          </a:xfrm>
          <a:prstGeom prst="line">
            <a:avLst/>
          </a:prstGeom>
          <a:ln w="38100">
            <a:solidFill>
              <a:schemeClr val="accent2">
                <a:lumMod val="20000"/>
                <a:lumOff val="80000"/>
              </a:schemeClr>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7" name="Text Box 5"/>
          <p:cNvSpPr txBox="1">
            <a:spLocks noChangeArrowheads="1"/>
          </p:cNvSpPr>
          <p:nvPr/>
        </p:nvSpPr>
        <p:spPr bwMode="auto">
          <a:xfrm>
            <a:off x="3007196" y="1735460"/>
            <a:ext cx="4229100" cy="973460"/>
          </a:xfrm>
          <a:prstGeom prst="rect">
            <a:avLst/>
          </a:prstGeom>
          <a:solidFill>
            <a:schemeClr val="bg1"/>
          </a:solidFill>
          <a:ln w="9525">
            <a:noFill/>
            <a:miter lim="800000"/>
            <a:headEnd/>
            <a:tailEnd/>
          </a:ln>
        </p:spPr>
        <p:txBody>
          <a:bodyPr/>
          <a:lstStyle/>
          <a:p>
            <a:r>
              <a:rPr lang="es-ES" sz="2400" u="sng" dirty="0" smtClean="0">
                <a:latin typeface="+mj-lt"/>
              </a:rPr>
              <a:t>Suma </a:t>
            </a:r>
            <a:r>
              <a:rPr lang="es-ES" sz="2400" u="sng" dirty="0">
                <a:latin typeface="+mj-lt"/>
              </a:rPr>
              <a:t>ponderada de </a:t>
            </a:r>
            <a:r>
              <a:rPr lang="es-ES" sz="2400" u="sng" dirty="0" err="1">
                <a:latin typeface="+mj-lt"/>
              </a:rPr>
              <a:t>ouptus</a:t>
            </a:r>
            <a:endParaRPr lang="es-ES" sz="2400" u="sng" dirty="0">
              <a:latin typeface="+mj-lt"/>
            </a:endParaRPr>
          </a:p>
          <a:p>
            <a:r>
              <a:rPr lang="es-ES" sz="2400" dirty="0">
                <a:latin typeface="+mj-lt"/>
              </a:rPr>
              <a:t>Suma ponderada de inputs</a:t>
            </a:r>
          </a:p>
        </p:txBody>
      </p:sp>
      <p:sp>
        <p:nvSpPr>
          <p:cNvPr id="6" name="Text Box 4"/>
          <p:cNvSpPr txBox="1">
            <a:spLocks noChangeArrowheads="1"/>
          </p:cNvSpPr>
          <p:nvPr/>
        </p:nvSpPr>
        <p:spPr>
          <a:xfrm>
            <a:off x="1371600" y="1663452"/>
            <a:ext cx="1976264" cy="801688"/>
          </a:xfrm>
          <a:prstGeom prst="rect">
            <a:avLst/>
          </a:prstGeom>
          <a:solidFill>
            <a:schemeClr val="bg1"/>
          </a:solidFill>
        </p:spPr>
        <p:txBody>
          <a:bodyPr>
            <a:normAutofit/>
          </a:bodyPr>
          <a:lstStyle/>
          <a:p>
            <a:pPr marL="365760" marR="0" lvl="0" indent="-283464" algn="l" defTabSz="914400" rtl="0" eaLnBrk="1" fontAlgn="auto" latinLnBrk="0" hangingPunct="1">
              <a:lnSpc>
                <a:spcPct val="100000"/>
              </a:lnSpc>
              <a:spcBef>
                <a:spcPct val="0"/>
              </a:spcBef>
              <a:spcAft>
                <a:spcPts val="0"/>
              </a:spcAft>
              <a:buClr>
                <a:schemeClr val="accent1"/>
              </a:buClr>
              <a:buSzPct val="80000"/>
              <a:buFont typeface="Wingdings 2"/>
              <a:buChar char=""/>
              <a:tabLst/>
              <a:defRPr/>
            </a:pPr>
            <a:endParaRPr kumimoji="0" lang="es-ES_tradnl" sz="12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83464" algn="l" defTabSz="914400" rtl="0" eaLnBrk="1" fontAlgn="auto" latinLnBrk="0" hangingPunct="1">
              <a:lnSpc>
                <a:spcPct val="100000"/>
              </a:lnSpc>
              <a:spcBef>
                <a:spcPct val="0"/>
              </a:spcBef>
              <a:spcAft>
                <a:spcPts val="0"/>
              </a:spcAft>
              <a:buClr>
                <a:schemeClr val="accent1"/>
              </a:buClr>
              <a:buSzPct val="80000"/>
              <a:buFont typeface="Wingdings 2"/>
              <a:buChar char=""/>
              <a:tabLst/>
              <a:defRPr/>
            </a:pPr>
            <a:r>
              <a:rPr kumimoji="0" lang="es-ES" sz="2400" b="0" i="0" u="none" strike="noStrike" kern="1200" cap="none" spc="0" normalizeH="0" baseline="0" noProof="0" dirty="0" smtClean="0">
                <a:ln>
                  <a:noFill/>
                </a:ln>
                <a:solidFill>
                  <a:schemeClr val="tx1"/>
                </a:solidFill>
                <a:effectLst/>
                <a:uLnTx/>
                <a:uFillTx/>
                <a:latin typeface="+mn-lt"/>
                <a:ea typeface="+mn-ea"/>
                <a:cs typeface="+mn-cs"/>
              </a:rPr>
              <a:t>Eficiencia = </a:t>
            </a:r>
          </a:p>
        </p:txBody>
      </p:sp>
      <p:graphicFrame>
        <p:nvGraphicFramePr>
          <p:cNvPr id="8" name="Object 2"/>
          <p:cNvGraphicFramePr>
            <a:graphicFrameLocks noChangeAspect="1"/>
          </p:cNvGraphicFramePr>
          <p:nvPr/>
        </p:nvGraphicFramePr>
        <p:xfrm>
          <a:off x="3795712" y="4415308"/>
          <a:ext cx="1260475" cy="1677988"/>
        </p:xfrm>
        <a:graphic>
          <a:graphicData uri="http://schemas.openxmlformats.org/presentationml/2006/ole">
            <mc:AlternateContent xmlns:mc="http://schemas.openxmlformats.org/markup-compatibility/2006">
              <mc:Choice xmlns:v="urn:schemas-microsoft-com:vml" Requires="v">
                <p:oleObj spid="_x0000_s95268" r:id="rId4" imgW="342751" imgH="545863" progId="Equation.3">
                  <p:embed/>
                </p:oleObj>
              </mc:Choice>
              <mc:Fallback>
                <p:oleObj r:id="rId4" imgW="342751" imgH="545863"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95712" y="4415308"/>
                        <a:ext cx="1260475" cy="16779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Text Box 3"/>
          <p:cNvSpPr txBox="1">
            <a:spLocks noChangeArrowheads="1"/>
          </p:cNvSpPr>
          <p:nvPr/>
        </p:nvSpPr>
        <p:spPr bwMode="auto">
          <a:xfrm>
            <a:off x="2057400" y="3410595"/>
            <a:ext cx="914400" cy="342900"/>
          </a:xfrm>
          <a:prstGeom prst="rect">
            <a:avLst/>
          </a:prstGeom>
          <a:noFill/>
          <a:ln w="9525">
            <a:noFill/>
            <a:miter lim="800000"/>
            <a:headEnd/>
            <a:tailEnd/>
          </a:ln>
        </p:spPr>
        <p:txBody>
          <a:bodyPr/>
          <a:lstStyle/>
          <a:p>
            <a:r>
              <a:rPr lang="es-ES" sz="1600" dirty="0" err="1">
                <a:latin typeface="Times New Roman" pitchFamily="18" charset="0"/>
                <a:cs typeface="Times New Roman" pitchFamily="18" charset="0"/>
              </a:rPr>
              <a:t>Máx</a:t>
            </a:r>
            <a:r>
              <a:rPr lang="es-ES" sz="1600" dirty="0">
                <a:latin typeface="Times New Roman" pitchFamily="18" charset="0"/>
                <a:cs typeface="Times New Roman" pitchFamily="18" charset="0"/>
              </a:rPr>
              <a:t> </a:t>
            </a:r>
            <a:r>
              <a:rPr lang="es-ES" sz="1600" dirty="0" err="1">
                <a:latin typeface="Times New Roman" pitchFamily="18" charset="0"/>
                <a:cs typeface="Times New Roman" pitchFamily="18" charset="0"/>
              </a:rPr>
              <a:t>h</a:t>
            </a:r>
            <a:r>
              <a:rPr lang="es-ES" sz="1600" baseline="-30000" dirty="0" err="1">
                <a:latin typeface="Times New Roman" pitchFamily="18" charset="0"/>
                <a:cs typeface="Times New Roman" pitchFamily="18" charset="0"/>
              </a:rPr>
              <a:t>i</a:t>
            </a:r>
            <a:r>
              <a:rPr lang="es-ES" sz="1600" dirty="0">
                <a:latin typeface="Times New Roman" pitchFamily="18" charset="0"/>
                <a:cs typeface="Times New Roman" pitchFamily="18" charset="0"/>
              </a:rPr>
              <a:t> =</a:t>
            </a:r>
          </a:p>
          <a:p>
            <a:pPr eaLnBrk="0" hangingPunct="0"/>
            <a:endParaRPr lang="es-ES" sz="2400" dirty="0">
              <a:latin typeface="Times New Roman" pitchFamily="18" charset="0"/>
            </a:endParaRPr>
          </a:p>
        </p:txBody>
      </p:sp>
      <p:graphicFrame>
        <p:nvGraphicFramePr>
          <p:cNvPr id="10" name="Object 4"/>
          <p:cNvGraphicFramePr>
            <a:graphicFrameLocks noChangeAspect="1"/>
          </p:cNvGraphicFramePr>
          <p:nvPr/>
        </p:nvGraphicFramePr>
        <p:xfrm>
          <a:off x="2895600" y="2708920"/>
          <a:ext cx="1419225" cy="1768475"/>
        </p:xfrm>
        <a:graphic>
          <a:graphicData uri="http://schemas.openxmlformats.org/presentationml/2006/ole">
            <mc:AlternateContent xmlns:mc="http://schemas.openxmlformats.org/markup-compatibility/2006">
              <mc:Choice xmlns:v="urn:schemas-microsoft-com:vml" Requires="v">
                <p:oleObj spid="_x0000_s95269" r:id="rId6" imgW="342751" imgH="545863" progId="Equation.3">
                  <p:embed/>
                </p:oleObj>
              </mc:Choice>
              <mc:Fallback>
                <p:oleObj r:id="rId6" imgW="342751" imgH="545863" progId="Equation.3">
                  <p:embed/>
                  <p:pic>
                    <p:nvPicPr>
                      <p:cNvPr id="0"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95600" y="2708920"/>
                        <a:ext cx="1419225" cy="17684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Text Box 5"/>
          <p:cNvSpPr txBox="1">
            <a:spLocks noChangeArrowheads="1"/>
          </p:cNvSpPr>
          <p:nvPr/>
        </p:nvSpPr>
        <p:spPr bwMode="auto">
          <a:xfrm>
            <a:off x="5173563" y="5013176"/>
            <a:ext cx="1990725" cy="342900"/>
          </a:xfrm>
          <a:prstGeom prst="rect">
            <a:avLst/>
          </a:prstGeom>
          <a:solidFill>
            <a:srgbClr val="FFFFFF"/>
          </a:solidFill>
          <a:ln w="9525">
            <a:noFill/>
            <a:miter lim="800000"/>
            <a:headEnd/>
            <a:tailEnd/>
          </a:ln>
        </p:spPr>
        <p:txBody>
          <a:bodyPr/>
          <a:lstStyle/>
          <a:p>
            <a:r>
              <a:rPr lang="es-ES" sz="1600" dirty="0">
                <a:latin typeface="MS Mincho" pitchFamily="49" charset="-128"/>
                <a:ea typeface="MS Mincho" pitchFamily="49" charset="-128"/>
              </a:rPr>
              <a:t>≤</a:t>
            </a:r>
            <a:r>
              <a:rPr lang="es-ES" sz="1600" dirty="0">
                <a:latin typeface="Times New Roman" pitchFamily="18" charset="0"/>
                <a:cs typeface="Times New Roman" pitchFamily="18" charset="0"/>
              </a:rPr>
              <a:t>1        j = 1,..., n</a:t>
            </a:r>
          </a:p>
          <a:p>
            <a:pPr eaLnBrk="0" hangingPunct="0"/>
            <a:endParaRPr lang="es-ES" sz="1600" dirty="0">
              <a:latin typeface="Times New Roman" pitchFamily="18" charset="0"/>
            </a:endParaRPr>
          </a:p>
        </p:txBody>
      </p:sp>
      <p:sp>
        <p:nvSpPr>
          <p:cNvPr id="12" name="Text Box 6"/>
          <p:cNvSpPr txBox="1">
            <a:spLocks noChangeArrowheads="1"/>
          </p:cNvSpPr>
          <p:nvPr/>
        </p:nvSpPr>
        <p:spPr bwMode="auto">
          <a:xfrm>
            <a:off x="2286000" y="6292552"/>
            <a:ext cx="3733800" cy="304800"/>
          </a:xfrm>
          <a:prstGeom prst="rect">
            <a:avLst/>
          </a:prstGeom>
          <a:solidFill>
            <a:srgbClr val="FFFFFF"/>
          </a:solidFill>
          <a:ln w="9525">
            <a:noFill/>
            <a:miter lim="800000"/>
            <a:headEnd/>
            <a:tailEnd/>
          </a:ln>
        </p:spPr>
        <p:txBody>
          <a:bodyPr/>
          <a:lstStyle/>
          <a:p>
            <a:r>
              <a:rPr lang="en-GB" sz="1600" dirty="0" err="1">
                <a:latin typeface="Times New Roman" pitchFamily="18" charset="0"/>
                <a:cs typeface="Times New Roman" pitchFamily="18" charset="0"/>
              </a:rPr>
              <a:t>U</a:t>
            </a:r>
            <a:r>
              <a:rPr lang="en-GB" sz="1600" baseline="-30000" dirty="0" err="1">
                <a:latin typeface="Times New Roman" pitchFamily="18" charset="0"/>
                <a:cs typeface="Times New Roman" pitchFamily="18" charset="0"/>
              </a:rPr>
              <a:t>r,</a:t>
            </a:r>
            <a:r>
              <a:rPr lang="en-GB" sz="1600" dirty="0" err="1">
                <a:latin typeface="Times New Roman" pitchFamily="18" charset="0"/>
                <a:cs typeface="Times New Roman" pitchFamily="18" charset="0"/>
              </a:rPr>
              <a:t>V</a:t>
            </a:r>
            <a:r>
              <a:rPr lang="en-GB" sz="1600" baseline="-30000" dirty="0" err="1">
                <a:latin typeface="Times New Roman" pitchFamily="18" charset="0"/>
                <a:cs typeface="Times New Roman" pitchFamily="18" charset="0"/>
              </a:rPr>
              <a:t>q</a:t>
            </a:r>
            <a:r>
              <a:rPr lang="en-GB" sz="1600" baseline="-30000" dirty="0">
                <a:latin typeface="Times New Roman" pitchFamily="18" charset="0"/>
                <a:cs typeface="Times New Roman" pitchFamily="18" charset="0"/>
              </a:rPr>
              <a:t> </a:t>
            </a:r>
            <a:r>
              <a:rPr lang="en-GB" sz="1600" dirty="0">
                <a:latin typeface="Times New Roman" pitchFamily="18" charset="0"/>
                <a:cs typeface="Times New Roman" pitchFamily="18" charset="0"/>
              </a:rPr>
              <a:t>≥ 0      r = 1, ..., S      q = 1, ..., M </a:t>
            </a:r>
            <a:endParaRPr lang="es-ES" sz="1600" dirty="0">
              <a:latin typeface="Times New Roman" pitchFamily="18" charset="0"/>
              <a:cs typeface="Times New Roman" pitchFamily="18" charset="0"/>
            </a:endParaRPr>
          </a:p>
          <a:p>
            <a:pPr eaLnBrk="0" hangingPunct="0"/>
            <a:endParaRPr lang="es-ES" sz="1600" dirty="0">
              <a:latin typeface="Times New Roman" pitchFamily="18" charset="0"/>
            </a:endParaRPr>
          </a:p>
        </p:txBody>
      </p:sp>
      <p:sp>
        <p:nvSpPr>
          <p:cNvPr id="13" name="Text Box 10"/>
          <p:cNvSpPr txBox="1">
            <a:spLocks noChangeArrowheads="1"/>
          </p:cNvSpPr>
          <p:nvPr/>
        </p:nvSpPr>
        <p:spPr bwMode="auto">
          <a:xfrm>
            <a:off x="1429147" y="5229200"/>
            <a:ext cx="2057400" cy="336550"/>
          </a:xfrm>
          <a:prstGeom prst="rect">
            <a:avLst/>
          </a:prstGeom>
          <a:noFill/>
          <a:ln w="9525">
            <a:noFill/>
            <a:miter lim="800000"/>
            <a:headEnd/>
            <a:tailEnd/>
          </a:ln>
          <a:effectLst/>
        </p:spPr>
        <p:txBody>
          <a:bodyPr>
            <a:spAutoFit/>
          </a:bodyPr>
          <a:lstStyle/>
          <a:p>
            <a:pPr>
              <a:spcBef>
                <a:spcPct val="50000"/>
              </a:spcBef>
            </a:pPr>
            <a:r>
              <a:rPr lang="es-ES_tradnl" sz="1600" dirty="0">
                <a:latin typeface="Times New Roman" pitchFamily="18" charset="0"/>
              </a:rPr>
              <a:t>Sujeto a</a:t>
            </a:r>
            <a:endParaRPr lang="es-ES" sz="1600" dirty="0">
              <a:latin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4"/>
          <p:cNvSpPr txBox="1">
            <a:spLocks noChangeArrowheads="1"/>
          </p:cNvSpPr>
          <p:nvPr/>
        </p:nvSpPr>
        <p:spPr bwMode="auto">
          <a:xfrm>
            <a:off x="1147665" y="1124744"/>
            <a:ext cx="68262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s-ES_tradnl" altLang="es-ES" sz="2400" dirty="0">
                <a:latin typeface="Times New Roman" pitchFamily="18" charset="0"/>
              </a:rPr>
              <a:t>FORMULACION MATEMÁTICA DEL DEA (CCR)</a:t>
            </a:r>
            <a:endParaRPr lang="es-ES" altLang="es-ES" sz="2400" dirty="0">
              <a:latin typeface="Times New Roman" pitchFamily="18" charset="0"/>
            </a:endParaRPr>
          </a:p>
        </p:txBody>
      </p:sp>
      <p:sp>
        <p:nvSpPr>
          <p:cNvPr id="23555" name="Text Box 8"/>
          <p:cNvSpPr txBox="1">
            <a:spLocks noChangeArrowheads="1"/>
          </p:cNvSpPr>
          <p:nvPr/>
        </p:nvSpPr>
        <p:spPr bwMode="auto">
          <a:xfrm>
            <a:off x="1163606" y="5603874"/>
            <a:ext cx="5878513"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 typeface="Symbol" pitchFamily="18" charset="2"/>
              <a:buChar char="q"/>
            </a:pPr>
            <a:r>
              <a:rPr lang="es-ES_tradnl" altLang="es-ES" sz="2400" dirty="0">
                <a:latin typeface="Times New Roman" pitchFamily="18" charset="0"/>
                <a:sym typeface="Symbol" pitchFamily="18" charset="2"/>
              </a:rPr>
              <a:t> es un escalar (nivel de eficiencia de i) </a:t>
            </a:r>
            <a:r>
              <a:rPr lang="es-ES_tradnl" altLang="es-ES" sz="2400" dirty="0">
                <a:sym typeface="Symbol" pitchFamily="18" charset="2"/>
              </a:rPr>
              <a:t>≤1</a:t>
            </a:r>
          </a:p>
          <a:p>
            <a:pPr eaLnBrk="1" hangingPunct="1">
              <a:spcBef>
                <a:spcPct val="0"/>
              </a:spcBef>
              <a:buFont typeface="Symbol" pitchFamily="18" charset="2"/>
              <a:buNone/>
            </a:pPr>
            <a:r>
              <a:rPr lang="es-ES_tradnl" altLang="es-ES" sz="2400" dirty="0">
                <a:latin typeface="Times New Roman" pitchFamily="18" charset="0"/>
                <a:sym typeface="Symbol" pitchFamily="18" charset="2"/>
              </a:rPr>
              <a:t> es un vector Nx1 de constantes </a:t>
            </a:r>
            <a:endParaRPr lang="es-ES" altLang="es-ES" sz="2400" dirty="0">
              <a:latin typeface="Times New Roman" pitchFamily="18" charset="0"/>
              <a:sym typeface="Symbol" pitchFamily="18" charset="2"/>
            </a:endParaRPr>
          </a:p>
        </p:txBody>
      </p:sp>
      <p:sp>
        <p:nvSpPr>
          <p:cNvPr id="23556" name="Rectangle 13"/>
          <p:cNvSpPr>
            <a:spLocks noChangeArrowheads="1"/>
          </p:cNvSpPr>
          <p:nvPr/>
        </p:nvSpPr>
        <p:spPr bwMode="auto">
          <a:xfrm>
            <a:off x="0" y="20018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nchor="ctr">
            <a:spAutoFit/>
          </a:bodyP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s-ES" altLang="es-ES" sz="1800"/>
          </a:p>
        </p:txBody>
      </p:sp>
      <p:graphicFrame>
        <p:nvGraphicFramePr>
          <p:cNvPr id="23557" name="Object 12"/>
          <p:cNvGraphicFramePr>
            <a:graphicFrameLocks noChangeAspect="1"/>
          </p:cNvGraphicFramePr>
          <p:nvPr/>
        </p:nvGraphicFramePr>
        <p:xfrm>
          <a:off x="1308100" y="2205038"/>
          <a:ext cx="1193800" cy="496887"/>
        </p:xfrm>
        <a:graphic>
          <a:graphicData uri="http://schemas.openxmlformats.org/presentationml/2006/ole">
            <mc:AlternateContent xmlns:mc="http://schemas.openxmlformats.org/markup-compatibility/2006">
              <mc:Choice xmlns:v="urn:schemas-microsoft-com:vml" Requires="v">
                <p:oleObj spid="_x0000_s98338" name="Ecuación" r:id="rId3" imgW="571252" imgH="241195" progId="Equation.3">
                  <p:embed/>
                </p:oleObj>
              </mc:Choice>
              <mc:Fallback>
                <p:oleObj name="Ecuación" r:id="rId3" imgW="571252" imgH="241195"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08100" y="2205038"/>
                        <a:ext cx="1193800"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3558" name="Rectangle 14"/>
          <p:cNvSpPr>
            <a:spLocks noChangeArrowheads="1"/>
          </p:cNvSpPr>
          <p:nvPr/>
        </p:nvSpPr>
        <p:spPr bwMode="auto">
          <a:xfrm>
            <a:off x="1231900" y="2716213"/>
            <a:ext cx="112553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nchor="ctr">
            <a:spAutoFit/>
          </a:bodyP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GB" altLang="es-ES" sz="2000" i="1">
                <a:latin typeface="Times New Roman" pitchFamily="18" charset="0"/>
                <a:cs typeface="Times New Roman" pitchFamily="18" charset="0"/>
              </a:rPr>
              <a:t>sujeto a </a:t>
            </a:r>
            <a:endParaRPr lang="es-ES_tradnl" altLang="es-ES" sz="2000">
              <a:latin typeface="Times New Roman" pitchFamily="18" charset="0"/>
            </a:endParaRPr>
          </a:p>
        </p:txBody>
      </p:sp>
      <p:graphicFrame>
        <p:nvGraphicFramePr>
          <p:cNvPr id="23559" name="Object 11"/>
          <p:cNvGraphicFramePr>
            <a:graphicFrameLocks noChangeAspect="1"/>
          </p:cNvGraphicFramePr>
          <p:nvPr/>
        </p:nvGraphicFramePr>
        <p:xfrm>
          <a:off x="1270000" y="3170238"/>
          <a:ext cx="2290763" cy="841375"/>
        </p:xfrm>
        <a:graphic>
          <a:graphicData uri="http://schemas.openxmlformats.org/presentationml/2006/ole">
            <mc:AlternateContent xmlns:mc="http://schemas.openxmlformats.org/markup-compatibility/2006">
              <mc:Choice xmlns:v="urn:schemas-microsoft-com:vml" Requires="v">
                <p:oleObj spid="_x0000_s98339" name="Ecuación" r:id="rId5" imgW="1218671" imgH="444307" progId="Equation.3">
                  <p:embed/>
                </p:oleObj>
              </mc:Choice>
              <mc:Fallback>
                <p:oleObj name="Ecuación" r:id="rId5" imgW="1218671" imgH="444307"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70000" y="3170238"/>
                        <a:ext cx="2290763" cy="841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3560" name="Rectangle 15"/>
          <p:cNvSpPr>
            <a:spLocks noChangeArrowheads="1"/>
          </p:cNvSpPr>
          <p:nvPr/>
        </p:nvSpPr>
        <p:spPr bwMode="auto">
          <a:xfrm>
            <a:off x="3657600" y="3324225"/>
            <a:ext cx="1827213"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nchor="ctr">
            <a:spAutoFit/>
          </a:bodyP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GB" altLang="es-ES" sz="1800">
                <a:latin typeface="Times New Roman" pitchFamily="18" charset="0"/>
                <a:cs typeface="Times New Roman" pitchFamily="18" charset="0"/>
              </a:rPr>
              <a:t>   </a:t>
            </a:r>
            <a:r>
              <a:rPr lang="en-GB" altLang="es-ES" sz="1800" i="1">
                <a:latin typeface="Times New Roman" pitchFamily="18" charset="0"/>
                <a:cs typeface="Times New Roman" pitchFamily="18" charset="0"/>
              </a:rPr>
              <a:t>    i </a:t>
            </a:r>
            <a:r>
              <a:rPr lang="es-ES" altLang="es-ES" sz="1800">
                <a:latin typeface="Times New Roman" pitchFamily="18" charset="0"/>
                <a:cs typeface="Times New Roman" pitchFamily="18" charset="0"/>
                <a:sym typeface="Symbol" pitchFamily="18" charset="2"/>
              </a:rPr>
              <a:t></a:t>
            </a:r>
            <a:r>
              <a:rPr lang="en-GB" altLang="es-ES" sz="1800">
                <a:cs typeface="Times New Roman" pitchFamily="18" charset="0"/>
              </a:rPr>
              <a:t> {1,…,M}</a:t>
            </a:r>
            <a:r>
              <a:rPr lang="en-GB" altLang="es-ES" sz="1100">
                <a:latin typeface="Times New Roman" pitchFamily="18" charset="0"/>
                <a:cs typeface="Times New Roman" pitchFamily="18" charset="0"/>
                <a:sym typeface="Symbol" pitchFamily="18" charset="2"/>
              </a:rPr>
              <a:t>  </a:t>
            </a:r>
            <a:endParaRPr lang="es-ES_tradnl" altLang="es-ES" sz="900">
              <a:latin typeface="Times New Roman" pitchFamily="18" charset="0"/>
              <a:sym typeface="Symbol" pitchFamily="18" charset="2"/>
            </a:endParaRPr>
          </a:p>
          <a:p>
            <a:pPr>
              <a:spcBef>
                <a:spcPct val="0"/>
              </a:spcBef>
              <a:buFontTx/>
              <a:buNone/>
            </a:pPr>
            <a:endParaRPr lang="es-ES_tradnl" altLang="es-ES" sz="1100">
              <a:latin typeface="Times New Roman" pitchFamily="18" charset="0"/>
              <a:cs typeface="Times New Roman" pitchFamily="18" charset="0"/>
              <a:sym typeface="Symbol" pitchFamily="18" charset="2"/>
            </a:endParaRPr>
          </a:p>
        </p:txBody>
      </p:sp>
      <p:graphicFrame>
        <p:nvGraphicFramePr>
          <p:cNvPr id="23561" name="Object 10"/>
          <p:cNvGraphicFramePr>
            <a:graphicFrameLocks noChangeAspect="1"/>
          </p:cNvGraphicFramePr>
          <p:nvPr/>
        </p:nvGraphicFramePr>
        <p:xfrm>
          <a:off x="1270000" y="4046538"/>
          <a:ext cx="2251075" cy="808037"/>
        </p:xfrm>
        <a:graphic>
          <a:graphicData uri="http://schemas.openxmlformats.org/presentationml/2006/ole">
            <mc:AlternateContent xmlns:mc="http://schemas.openxmlformats.org/markup-compatibility/2006">
              <mc:Choice xmlns:v="urn:schemas-microsoft-com:vml" Requires="v">
                <p:oleObj spid="_x0000_s98340" name="Ecuación" r:id="rId7" imgW="1244600" imgH="444500" progId="Equation.3">
                  <p:embed/>
                </p:oleObj>
              </mc:Choice>
              <mc:Fallback>
                <p:oleObj name="Ecuación" r:id="rId7" imgW="1244600" imgH="4445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70000" y="4046538"/>
                        <a:ext cx="2251075" cy="808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3562" name="Rectangle 16"/>
          <p:cNvSpPr>
            <a:spLocks noChangeArrowheads="1"/>
          </p:cNvSpPr>
          <p:nvPr/>
        </p:nvSpPr>
        <p:spPr bwMode="auto">
          <a:xfrm>
            <a:off x="3771900" y="4233863"/>
            <a:ext cx="162401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nchor="ctr">
            <a:spAutoFit/>
          </a:bodyP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s-ES" altLang="es-ES" sz="1100">
                <a:latin typeface="Times New Roman" pitchFamily="18" charset="0"/>
                <a:cs typeface="Times New Roman" pitchFamily="18" charset="0"/>
              </a:rPr>
              <a:t>        </a:t>
            </a:r>
            <a:r>
              <a:rPr lang="en-GB" altLang="es-ES" sz="1800" i="1">
                <a:latin typeface="Times New Roman" pitchFamily="18" charset="0"/>
                <a:cs typeface="Times New Roman" pitchFamily="18" charset="0"/>
              </a:rPr>
              <a:t>r</a:t>
            </a:r>
            <a:r>
              <a:rPr lang="en-GB" altLang="es-ES" sz="1800">
                <a:latin typeface="Times New Roman" pitchFamily="18" charset="0"/>
                <a:cs typeface="Times New Roman" pitchFamily="18" charset="0"/>
              </a:rPr>
              <a:t> </a:t>
            </a:r>
            <a:r>
              <a:rPr lang="es-ES" altLang="es-ES" sz="1800">
                <a:latin typeface="Times New Roman" pitchFamily="18" charset="0"/>
                <a:cs typeface="Times New Roman" pitchFamily="18" charset="0"/>
                <a:sym typeface="Symbol" pitchFamily="18" charset="2"/>
              </a:rPr>
              <a:t></a:t>
            </a:r>
            <a:r>
              <a:rPr lang="en-GB" altLang="es-ES" sz="1800">
                <a:cs typeface="Times New Roman" pitchFamily="18" charset="0"/>
              </a:rPr>
              <a:t> {1,…,S}</a:t>
            </a:r>
            <a:endParaRPr lang="es-ES_tradnl" altLang="es-ES" sz="1800">
              <a:latin typeface="Times New Roman" pitchFamily="18" charset="0"/>
              <a:cs typeface="Times New Roman" pitchFamily="18" charset="0"/>
              <a:sym typeface="Symbol" pitchFamily="18" charset="2"/>
            </a:endParaRPr>
          </a:p>
        </p:txBody>
      </p:sp>
      <p:graphicFrame>
        <p:nvGraphicFramePr>
          <p:cNvPr id="23563" name="Object 9"/>
          <p:cNvGraphicFramePr>
            <a:graphicFrameLocks noChangeAspect="1"/>
          </p:cNvGraphicFramePr>
          <p:nvPr/>
        </p:nvGraphicFramePr>
        <p:xfrm>
          <a:off x="1117600" y="4999038"/>
          <a:ext cx="1235075" cy="460375"/>
        </p:xfrm>
        <a:graphic>
          <a:graphicData uri="http://schemas.openxmlformats.org/presentationml/2006/ole">
            <mc:AlternateContent xmlns:mc="http://schemas.openxmlformats.org/markup-compatibility/2006">
              <mc:Choice xmlns:v="urn:schemas-microsoft-com:vml" Requires="v">
                <p:oleObj spid="_x0000_s98341" name="Ecuación" r:id="rId9" imgW="634725" imgH="241195" progId="Equation.3">
                  <p:embed/>
                </p:oleObj>
              </mc:Choice>
              <mc:Fallback>
                <p:oleObj name="Ecuación" r:id="rId9" imgW="634725" imgH="241195"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17600" y="4999038"/>
                        <a:ext cx="12350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12" name="11 Conector recto"/>
          <p:cNvCxnSpPr/>
          <p:nvPr/>
        </p:nvCxnSpPr>
        <p:spPr>
          <a:xfrm>
            <a:off x="1475656" y="836712"/>
            <a:ext cx="7488832" cy="0"/>
          </a:xfrm>
          <a:prstGeom prst="line">
            <a:avLst/>
          </a:prstGeom>
          <a:ln w="38100">
            <a:solidFill>
              <a:schemeClr val="accent2">
                <a:lumMod val="20000"/>
                <a:lumOff val="80000"/>
              </a:schemeClr>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13" name="1 Título"/>
          <p:cNvSpPr txBox="1">
            <a:spLocks/>
          </p:cNvSpPr>
          <p:nvPr/>
        </p:nvSpPr>
        <p:spPr>
          <a:xfrm>
            <a:off x="1435608" y="274638"/>
            <a:ext cx="7498080" cy="562074"/>
          </a:xfrm>
          <a:prstGeom prst="rect">
            <a:avLst/>
          </a:prstGeom>
        </p:spPr>
        <p:txBody>
          <a:bodyPr>
            <a:normAutofit/>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fontAlgn="auto">
              <a:spcAft>
                <a:spcPts val="0"/>
              </a:spcAft>
            </a:pPr>
            <a:r>
              <a:rPr lang="es-ES" sz="2800" dirty="0" smtClean="0"/>
              <a:t>Midiendo la Eficiencia en el Sector Público</a:t>
            </a:r>
            <a:endParaRPr lang="es-ES" sz="2800" dirty="0"/>
          </a:p>
        </p:txBody>
      </p:sp>
    </p:spTree>
    <p:extLst>
      <p:ext uri="{BB962C8B-B14F-4D97-AF65-F5344CB8AC3E}">
        <p14:creationId xmlns:p14="http://schemas.microsoft.com/office/powerpoint/2010/main" val="26076543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4"/>
          <p:cNvSpPr txBox="1">
            <a:spLocks noChangeArrowheads="1"/>
          </p:cNvSpPr>
          <p:nvPr/>
        </p:nvSpPr>
        <p:spPr bwMode="auto">
          <a:xfrm>
            <a:off x="1116013" y="1268914"/>
            <a:ext cx="68262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s-ES_tradnl" altLang="es-ES" sz="2400" dirty="0">
                <a:latin typeface="Times New Roman" pitchFamily="18" charset="0"/>
              </a:rPr>
              <a:t>FORMULACION MATEMÁTICA DEL DEA (BCC)</a:t>
            </a:r>
            <a:endParaRPr lang="es-ES" altLang="es-ES" sz="2400" dirty="0">
              <a:latin typeface="Times New Roman" pitchFamily="18" charset="0"/>
            </a:endParaRPr>
          </a:p>
        </p:txBody>
      </p:sp>
      <p:sp>
        <p:nvSpPr>
          <p:cNvPr id="24579" name="Rectangle 14"/>
          <p:cNvSpPr>
            <a:spLocks noChangeArrowheads="1"/>
          </p:cNvSpPr>
          <p:nvPr/>
        </p:nvSpPr>
        <p:spPr bwMode="auto">
          <a:xfrm>
            <a:off x="0" y="17780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nchor="ctr">
            <a:spAutoFit/>
          </a:bodyP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s-ES" altLang="es-ES" sz="1800"/>
          </a:p>
        </p:txBody>
      </p:sp>
      <p:graphicFrame>
        <p:nvGraphicFramePr>
          <p:cNvPr id="24580" name="Object 13"/>
          <p:cNvGraphicFramePr>
            <a:graphicFrameLocks noChangeAspect="1"/>
          </p:cNvGraphicFramePr>
          <p:nvPr/>
        </p:nvGraphicFramePr>
        <p:xfrm>
          <a:off x="1879600" y="1955800"/>
          <a:ext cx="1150938" cy="479425"/>
        </p:xfrm>
        <a:graphic>
          <a:graphicData uri="http://schemas.openxmlformats.org/presentationml/2006/ole">
            <mc:AlternateContent xmlns:mc="http://schemas.openxmlformats.org/markup-compatibility/2006">
              <mc:Choice xmlns:v="urn:schemas-microsoft-com:vml" Requires="v">
                <p:oleObj spid="_x0000_s99365" name="Ecuación" r:id="rId3" imgW="571252" imgH="241195" progId="Equation.3">
                  <p:embed/>
                </p:oleObj>
              </mc:Choice>
              <mc:Fallback>
                <p:oleObj name="Ecuación" r:id="rId3" imgW="571252" imgH="241195"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79600" y="1955800"/>
                        <a:ext cx="115093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4581" name="Rectangle 15"/>
          <p:cNvSpPr>
            <a:spLocks noChangeArrowheads="1"/>
          </p:cNvSpPr>
          <p:nvPr/>
        </p:nvSpPr>
        <p:spPr bwMode="auto">
          <a:xfrm>
            <a:off x="1816100" y="2371725"/>
            <a:ext cx="1417638"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nchor="ctr">
            <a:spAutoFit/>
          </a:bodyP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s-ES_tradnl" altLang="es-ES" sz="2000" i="1">
                <a:latin typeface="Times New Roman" pitchFamily="18" charset="0"/>
                <a:cs typeface="Times New Roman" pitchFamily="18" charset="0"/>
              </a:rPr>
              <a:t>sujeto a </a:t>
            </a:r>
            <a:endParaRPr lang="es-ES_tradnl" altLang="es-ES" sz="2000">
              <a:latin typeface="Times New Roman" pitchFamily="18" charset="0"/>
            </a:endParaRPr>
          </a:p>
          <a:p>
            <a:pPr>
              <a:spcBef>
                <a:spcPct val="0"/>
              </a:spcBef>
              <a:buFontTx/>
              <a:buNone/>
            </a:pPr>
            <a:endParaRPr lang="es-ES_tradnl" altLang="es-ES" sz="2000">
              <a:latin typeface="Times New Roman" pitchFamily="18" charset="0"/>
            </a:endParaRPr>
          </a:p>
        </p:txBody>
      </p:sp>
      <p:graphicFrame>
        <p:nvGraphicFramePr>
          <p:cNvPr id="24582" name="Object 12"/>
          <p:cNvGraphicFramePr>
            <a:graphicFrameLocks noChangeAspect="1"/>
          </p:cNvGraphicFramePr>
          <p:nvPr/>
        </p:nvGraphicFramePr>
        <p:xfrm>
          <a:off x="1828800" y="2832100"/>
          <a:ext cx="2349500" cy="862013"/>
        </p:xfrm>
        <a:graphic>
          <a:graphicData uri="http://schemas.openxmlformats.org/presentationml/2006/ole">
            <mc:AlternateContent xmlns:mc="http://schemas.openxmlformats.org/markup-compatibility/2006">
              <mc:Choice xmlns:v="urn:schemas-microsoft-com:vml" Requires="v">
                <p:oleObj spid="_x0000_s99366" name="Ecuación" r:id="rId5" imgW="1218671" imgH="444307" progId="Equation.3">
                  <p:embed/>
                </p:oleObj>
              </mc:Choice>
              <mc:Fallback>
                <p:oleObj name="Ecuación" r:id="rId5" imgW="1218671" imgH="444307"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28800" y="2832100"/>
                        <a:ext cx="2349500" cy="862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4583" name="Rectangle 16"/>
          <p:cNvSpPr>
            <a:spLocks noChangeArrowheads="1"/>
          </p:cNvSpPr>
          <p:nvPr/>
        </p:nvSpPr>
        <p:spPr bwMode="auto">
          <a:xfrm>
            <a:off x="4521200" y="3030538"/>
            <a:ext cx="31353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nchor="ctr">
            <a:spAutoFit/>
          </a:bodyP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s-ES_tradnl" altLang="es-ES" sz="1800">
                <a:latin typeface="Times New Roman" pitchFamily="18" charset="0"/>
                <a:cs typeface="Times New Roman" pitchFamily="18" charset="0"/>
              </a:rPr>
              <a:t>    </a:t>
            </a:r>
            <a:r>
              <a:rPr lang="es-ES_tradnl" altLang="es-ES" sz="1800" i="1">
                <a:latin typeface="Times New Roman" pitchFamily="18" charset="0"/>
                <a:cs typeface="Times New Roman" pitchFamily="18" charset="0"/>
              </a:rPr>
              <a:t>    i </a:t>
            </a:r>
            <a:r>
              <a:rPr lang="es-ES" altLang="es-ES" sz="1800">
                <a:latin typeface="Times New Roman" pitchFamily="18" charset="0"/>
                <a:cs typeface="Times New Roman" pitchFamily="18" charset="0"/>
                <a:sym typeface="Symbol" pitchFamily="18" charset="2"/>
              </a:rPr>
              <a:t></a:t>
            </a:r>
            <a:r>
              <a:rPr lang="es-ES_tradnl" altLang="es-ES" sz="1800">
                <a:cs typeface="Times New Roman" pitchFamily="18" charset="0"/>
              </a:rPr>
              <a:t> {1,…,M}</a:t>
            </a:r>
            <a:r>
              <a:rPr lang="es-ES_tradnl" altLang="es-ES" sz="2400">
                <a:latin typeface="Times New Roman" pitchFamily="18" charset="0"/>
                <a:cs typeface="Times New Roman" pitchFamily="18" charset="0"/>
                <a:sym typeface="Symbol" pitchFamily="18" charset="2"/>
              </a:rPr>
              <a:t>  </a:t>
            </a:r>
          </a:p>
        </p:txBody>
      </p:sp>
      <p:graphicFrame>
        <p:nvGraphicFramePr>
          <p:cNvPr id="24584" name="Object 11"/>
          <p:cNvGraphicFramePr>
            <a:graphicFrameLocks noChangeAspect="1"/>
          </p:cNvGraphicFramePr>
          <p:nvPr/>
        </p:nvGraphicFramePr>
        <p:xfrm>
          <a:off x="1790700" y="3721100"/>
          <a:ext cx="2517775" cy="903288"/>
        </p:xfrm>
        <a:graphic>
          <a:graphicData uri="http://schemas.openxmlformats.org/presentationml/2006/ole">
            <mc:AlternateContent xmlns:mc="http://schemas.openxmlformats.org/markup-compatibility/2006">
              <mc:Choice xmlns:v="urn:schemas-microsoft-com:vml" Requires="v">
                <p:oleObj spid="_x0000_s99367" name="Ecuación" r:id="rId7" imgW="1244600" imgH="444500" progId="Equation.3">
                  <p:embed/>
                </p:oleObj>
              </mc:Choice>
              <mc:Fallback>
                <p:oleObj name="Ecuación" r:id="rId7" imgW="1244600" imgH="4445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90700" y="3721100"/>
                        <a:ext cx="2517775" cy="903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4585" name="Rectangle 17"/>
          <p:cNvSpPr>
            <a:spLocks noChangeArrowheads="1"/>
          </p:cNvSpPr>
          <p:nvPr/>
        </p:nvSpPr>
        <p:spPr bwMode="auto">
          <a:xfrm>
            <a:off x="4775200" y="3956050"/>
            <a:ext cx="17494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nchor="ctr">
            <a:spAutoFit/>
          </a:bodyPr>
          <a:lstStyle>
            <a:lvl1pPr eaLnBrk="0" hangingPunct="0">
              <a:spcBef>
                <a:spcPct val="20000"/>
              </a:spcBef>
              <a:buChar char="•"/>
              <a:defRPr sz="31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s-ES" altLang="es-ES" sz="1100">
                <a:latin typeface="Times New Roman" pitchFamily="18" charset="0"/>
                <a:cs typeface="Times New Roman" pitchFamily="18" charset="0"/>
              </a:rPr>
              <a:t>        </a:t>
            </a:r>
            <a:r>
              <a:rPr lang="es-ES_tradnl" altLang="es-ES" sz="2000" i="1">
                <a:latin typeface="Times New Roman" pitchFamily="18" charset="0"/>
                <a:cs typeface="Times New Roman" pitchFamily="18" charset="0"/>
              </a:rPr>
              <a:t>r</a:t>
            </a:r>
            <a:r>
              <a:rPr lang="es-ES_tradnl" altLang="es-ES" sz="2000">
                <a:latin typeface="Times New Roman" pitchFamily="18" charset="0"/>
                <a:cs typeface="Times New Roman" pitchFamily="18" charset="0"/>
              </a:rPr>
              <a:t> </a:t>
            </a:r>
            <a:r>
              <a:rPr lang="es-ES" altLang="es-ES" sz="2000">
                <a:latin typeface="Times New Roman" pitchFamily="18" charset="0"/>
                <a:cs typeface="Times New Roman" pitchFamily="18" charset="0"/>
                <a:sym typeface="Symbol" pitchFamily="18" charset="2"/>
              </a:rPr>
              <a:t></a:t>
            </a:r>
            <a:r>
              <a:rPr lang="es-ES_tradnl" altLang="es-ES" sz="2000">
                <a:cs typeface="Times New Roman" pitchFamily="18" charset="0"/>
              </a:rPr>
              <a:t> {1,…,S}</a:t>
            </a:r>
            <a:endParaRPr lang="es-ES_tradnl" altLang="es-ES" sz="2000">
              <a:latin typeface="Times New Roman" pitchFamily="18" charset="0"/>
              <a:cs typeface="Times New Roman" pitchFamily="18" charset="0"/>
              <a:sym typeface="Symbol" pitchFamily="18" charset="2"/>
            </a:endParaRPr>
          </a:p>
        </p:txBody>
      </p:sp>
      <p:graphicFrame>
        <p:nvGraphicFramePr>
          <p:cNvPr id="24586" name="Object 10"/>
          <p:cNvGraphicFramePr>
            <a:graphicFrameLocks noChangeAspect="1"/>
          </p:cNvGraphicFramePr>
          <p:nvPr/>
        </p:nvGraphicFramePr>
        <p:xfrm>
          <a:off x="1854200" y="4711700"/>
          <a:ext cx="993775" cy="741363"/>
        </p:xfrm>
        <a:graphic>
          <a:graphicData uri="http://schemas.openxmlformats.org/presentationml/2006/ole">
            <mc:AlternateContent xmlns:mc="http://schemas.openxmlformats.org/markup-compatibility/2006">
              <mc:Choice xmlns:v="urn:schemas-microsoft-com:vml" Requires="v">
                <p:oleObj spid="_x0000_s99368" name="Ecuación" r:id="rId9" imgW="596641" imgH="444307" progId="Equation.3">
                  <p:embed/>
                </p:oleObj>
              </mc:Choice>
              <mc:Fallback>
                <p:oleObj name="Ecuación" r:id="rId9" imgW="596641" imgH="444307"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54200" y="4711700"/>
                        <a:ext cx="993775" cy="741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4587" name="Object 9"/>
          <p:cNvGraphicFramePr>
            <a:graphicFrameLocks noChangeAspect="1"/>
          </p:cNvGraphicFramePr>
          <p:nvPr/>
        </p:nvGraphicFramePr>
        <p:xfrm>
          <a:off x="1879600" y="5654675"/>
          <a:ext cx="1331913" cy="496888"/>
        </p:xfrm>
        <a:graphic>
          <a:graphicData uri="http://schemas.openxmlformats.org/presentationml/2006/ole">
            <mc:AlternateContent xmlns:mc="http://schemas.openxmlformats.org/markup-compatibility/2006">
              <mc:Choice xmlns:v="urn:schemas-microsoft-com:vml" Requires="v">
                <p:oleObj spid="_x0000_s99369" name="Ecuación" r:id="rId11" imgW="634725" imgH="241195" progId="Equation.3">
                  <p:embed/>
                </p:oleObj>
              </mc:Choice>
              <mc:Fallback>
                <p:oleObj name="Ecuación" r:id="rId11" imgW="634725" imgH="241195"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879600" y="5654675"/>
                        <a:ext cx="1331913"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2" name="1 Título"/>
          <p:cNvSpPr txBox="1">
            <a:spLocks/>
          </p:cNvSpPr>
          <p:nvPr/>
        </p:nvSpPr>
        <p:spPr>
          <a:xfrm>
            <a:off x="1435608" y="274638"/>
            <a:ext cx="7498080" cy="562074"/>
          </a:xfrm>
          <a:prstGeom prst="rect">
            <a:avLst/>
          </a:prstGeom>
        </p:spPr>
        <p:txBody>
          <a:bodyPr anchor="ctr">
            <a:normAutofit/>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fontAlgn="auto">
              <a:spcAft>
                <a:spcPts val="0"/>
              </a:spcAft>
            </a:pPr>
            <a:r>
              <a:rPr lang="es-ES" sz="2800" dirty="0" smtClean="0"/>
              <a:t>Midiendo la Eficiencia en el Sector Público</a:t>
            </a:r>
            <a:endParaRPr lang="es-ES" sz="2800" dirty="0"/>
          </a:p>
        </p:txBody>
      </p:sp>
      <p:cxnSp>
        <p:nvCxnSpPr>
          <p:cNvPr id="13" name="12 Conector recto"/>
          <p:cNvCxnSpPr/>
          <p:nvPr/>
        </p:nvCxnSpPr>
        <p:spPr>
          <a:xfrm>
            <a:off x="1475656" y="836712"/>
            <a:ext cx="7488832" cy="0"/>
          </a:xfrm>
          <a:prstGeom prst="line">
            <a:avLst/>
          </a:prstGeom>
          <a:ln w="38100">
            <a:solidFill>
              <a:schemeClr val="accent2">
                <a:lumMod val="20000"/>
                <a:lumOff val="80000"/>
              </a:schemeClr>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721045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638"/>
            <a:ext cx="7498080" cy="562074"/>
          </a:xfrm>
        </p:spPr>
        <p:txBody>
          <a:bodyPr>
            <a:normAutofit/>
          </a:bodyPr>
          <a:lstStyle/>
          <a:p>
            <a:r>
              <a:rPr lang="es-ES" sz="2800" dirty="0" smtClean="0"/>
              <a:t>Midiendo la Eficiencia en el Sector Público</a:t>
            </a:r>
            <a:endParaRPr lang="es-ES" sz="2800" dirty="0"/>
          </a:p>
        </p:txBody>
      </p:sp>
      <p:sp>
        <p:nvSpPr>
          <p:cNvPr id="3" name="2 Marcador de contenido"/>
          <p:cNvSpPr>
            <a:spLocks noGrp="1"/>
          </p:cNvSpPr>
          <p:nvPr>
            <p:ph idx="1"/>
          </p:nvPr>
        </p:nvSpPr>
        <p:spPr>
          <a:xfrm>
            <a:off x="1435608" y="1124744"/>
            <a:ext cx="7498080" cy="5077544"/>
          </a:xfrm>
        </p:spPr>
        <p:txBody>
          <a:bodyPr>
            <a:noAutofit/>
          </a:bodyPr>
          <a:lstStyle/>
          <a:p>
            <a:pPr algn="just">
              <a:buNone/>
            </a:pPr>
            <a:r>
              <a:rPr lang="es-ES" sz="2400" b="1" dirty="0" smtClean="0"/>
              <a:t>Ejemplo</a:t>
            </a:r>
          </a:p>
        </p:txBody>
      </p:sp>
      <p:cxnSp>
        <p:nvCxnSpPr>
          <p:cNvPr id="5" name="4 Conector recto"/>
          <p:cNvCxnSpPr/>
          <p:nvPr/>
        </p:nvCxnSpPr>
        <p:spPr>
          <a:xfrm>
            <a:off x="1475656" y="836712"/>
            <a:ext cx="7488832" cy="0"/>
          </a:xfrm>
          <a:prstGeom prst="line">
            <a:avLst/>
          </a:prstGeom>
          <a:ln w="38100">
            <a:solidFill>
              <a:schemeClr val="accent2">
                <a:lumMod val="20000"/>
                <a:lumOff val="80000"/>
              </a:schemeClr>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graphicFrame>
        <p:nvGraphicFramePr>
          <p:cNvPr id="6" name="Group 98"/>
          <p:cNvGraphicFramePr>
            <a:graphicFrameLocks/>
          </p:cNvGraphicFramePr>
          <p:nvPr>
            <p:extLst>
              <p:ext uri="{D42A27DB-BD31-4B8C-83A1-F6EECF244321}">
                <p14:modId xmlns:p14="http://schemas.microsoft.com/office/powerpoint/2010/main" val="209480595"/>
              </p:ext>
            </p:extLst>
          </p:nvPr>
        </p:nvGraphicFramePr>
        <p:xfrm>
          <a:off x="1766966" y="2358255"/>
          <a:ext cx="5832475" cy="2133600"/>
        </p:xfrm>
        <a:graphic>
          <a:graphicData uri="http://schemas.openxmlformats.org/drawingml/2006/table">
            <a:tbl>
              <a:tblPr/>
              <a:tblGrid>
                <a:gridCol w="1458913"/>
                <a:gridCol w="1458912"/>
                <a:gridCol w="1455738"/>
                <a:gridCol w="1458912"/>
              </a:tblGrid>
              <a:tr h="2571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UNIDAD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INPUT 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INPUT 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OUTPUT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71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71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B</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12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71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71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3.5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2.5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0.5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71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1.5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0.5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71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F</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4.4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1.2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dirty="0" smtClean="0">
                          <a:ln>
                            <a:noFill/>
                          </a:ln>
                          <a:solidFill>
                            <a:schemeClr val="tx1"/>
                          </a:solidFill>
                          <a:effectLst/>
                          <a:latin typeface="Arial" charset="0"/>
                        </a:rPr>
                        <a:t>0.4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8" name="7 Rectángulo"/>
          <p:cNvSpPr/>
          <p:nvPr/>
        </p:nvSpPr>
        <p:spPr>
          <a:xfrm>
            <a:off x="4035132" y="1988840"/>
            <a:ext cx="1184940" cy="369332"/>
          </a:xfrm>
          <a:prstGeom prst="rect">
            <a:avLst/>
          </a:prstGeom>
        </p:spPr>
        <p:txBody>
          <a:bodyPr wrap="none">
            <a:spAutoFit/>
          </a:bodyPr>
          <a:lstStyle/>
          <a:p>
            <a:r>
              <a:rPr lang="es-ES" sz="1800" b="1" dirty="0" smtClean="0">
                <a:latin typeface="+mj-lt"/>
              </a:rPr>
              <a:t>Cuadro 1</a:t>
            </a:r>
            <a:endParaRPr lang="es-ES" dirty="0">
              <a:latin typeface="+mj-lt"/>
            </a:endParaRPr>
          </a:p>
        </p:txBody>
      </p:sp>
    </p:spTree>
    <p:extLst>
      <p:ext uri="{BB962C8B-B14F-4D97-AF65-F5344CB8AC3E}">
        <p14:creationId xmlns:p14="http://schemas.microsoft.com/office/powerpoint/2010/main" val="22806796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638"/>
            <a:ext cx="7498080" cy="562074"/>
          </a:xfrm>
        </p:spPr>
        <p:txBody>
          <a:bodyPr>
            <a:normAutofit/>
          </a:bodyPr>
          <a:lstStyle/>
          <a:p>
            <a:r>
              <a:rPr lang="es-ES" sz="2800" dirty="0" smtClean="0"/>
              <a:t>Midiendo la Eficiencia en el Sector Público</a:t>
            </a:r>
            <a:endParaRPr lang="es-ES" sz="2800" dirty="0"/>
          </a:p>
        </p:txBody>
      </p:sp>
      <p:sp>
        <p:nvSpPr>
          <p:cNvPr id="3" name="2 Marcador de contenido"/>
          <p:cNvSpPr>
            <a:spLocks noGrp="1"/>
          </p:cNvSpPr>
          <p:nvPr>
            <p:ph idx="1"/>
          </p:nvPr>
        </p:nvSpPr>
        <p:spPr>
          <a:xfrm>
            <a:off x="1435608" y="1124744"/>
            <a:ext cx="7498080" cy="5077544"/>
          </a:xfrm>
        </p:spPr>
        <p:txBody>
          <a:bodyPr>
            <a:noAutofit/>
          </a:bodyPr>
          <a:lstStyle/>
          <a:p>
            <a:pPr algn="just">
              <a:buNone/>
            </a:pPr>
            <a:r>
              <a:rPr lang="es-ES" sz="2400" b="1" dirty="0" smtClean="0"/>
              <a:t>Ejemplo</a:t>
            </a:r>
          </a:p>
        </p:txBody>
      </p:sp>
      <p:cxnSp>
        <p:nvCxnSpPr>
          <p:cNvPr id="5" name="4 Conector recto"/>
          <p:cNvCxnSpPr/>
          <p:nvPr/>
        </p:nvCxnSpPr>
        <p:spPr>
          <a:xfrm>
            <a:off x="1475656" y="836712"/>
            <a:ext cx="7488832" cy="0"/>
          </a:xfrm>
          <a:prstGeom prst="line">
            <a:avLst/>
          </a:prstGeom>
          <a:ln w="38100">
            <a:solidFill>
              <a:schemeClr val="accent2">
                <a:lumMod val="20000"/>
                <a:lumOff val="80000"/>
              </a:schemeClr>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graphicFrame>
        <p:nvGraphicFramePr>
          <p:cNvPr id="7" name="Group 106"/>
          <p:cNvGraphicFramePr>
            <a:graphicFrameLocks/>
          </p:cNvGraphicFramePr>
          <p:nvPr>
            <p:extLst>
              <p:ext uri="{D42A27DB-BD31-4B8C-83A1-F6EECF244321}">
                <p14:modId xmlns:p14="http://schemas.microsoft.com/office/powerpoint/2010/main" val="2544585156"/>
              </p:ext>
            </p:extLst>
          </p:nvPr>
        </p:nvGraphicFramePr>
        <p:xfrm>
          <a:off x="1835696" y="2286164"/>
          <a:ext cx="5903913" cy="2251556"/>
        </p:xfrm>
        <a:graphic>
          <a:graphicData uri="http://schemas.openxmlformats.org/drawingml/2006/table">
            <a:tbl>
              <a:tblPr/>
              <a:tblGrid>
                <a:gridCol w="1474788"/>
                <a:gridCol w="2462212"/>
                <a:gridCol w="1966913"/>
              </a:tblGrid>
              <a:tr h="42275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dirty="0" smtClean="0">
                          <a:ln>
                            <a:noFill/>
                          </a:ln>
                          <a:solidFill>
                            <a:schemeClr val="tx1"/>
                          </a:solidFill>
                          <a:effectLst/>
                          <a:latin typeface="Arial" charset="0"/>
                        </a:rPr>
                        <a:t>UNIDAD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INPUT 1/OUTPUT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INPUT 2/OUTPUT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19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10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19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B</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dirty="0" smtClean="0">
                          <a:ln>
                            <a:noFill/>
                          </a:ln>
                          <a:solidFill>
                            <a:schemeClr val="tx1"/>
                          </a:solidFill>
                          <a:effectLst/>
                          <a:latin typeface="Arial" charset="0"/>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19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dirty="0" smtClean="0">
                          <a:ln>
                            <a:noFill/>
                          </a:ln>
                          <a:solidFill>
                            <a:schemeClr val="tx1"/>
                          </a:solidFill>
                          <a:effectLst/>
                          <a:latin typeface="Arial" charset="0"/>
                        </a:rPr>
                        <a:t>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19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dirty="0" smtClean="0">
                          <a:ln>
                            <a:noFill/>
                          </a:ln>
                          <a:solidFill>
                            <a:schemeClr val="tx1"/>
                          </a:solidFill>
                          <a:effectLst/>
                          <a:latin typeface="Arial" charset="0"/>
                        </a:rPr>
                        <a:t>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19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19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F</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dirty="0" smtClean="0">
                          <a:ln>
                            <a:noFill/>
                          </a:ln>
                          <a:solidFill>
                            <a:schemeClr val="tx1"/>
                          </a:solidFill>
                          <a:effectLst/>
                          <a:latin typeface="Arial" charset="0"/>
                        </a:rPr>
                        <a:t>11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dirty="0" smtClean="0">
                          <a:ln>
                            <a:noFill/>
                          </a:ln>
                          <a:solidFill>
                            <a:schemeClr val="tx1"/>
                          </a:solidFill>
                          <a:effectLst/>
                          <a:latin typeface="Arial" charset="0"/>
                        </a:rPr>
                        <a:t>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9" name="8 Rectángulo"/>
          <p:cNvSpPr/>
          <p:nvPr/>
        </p:nvSpPr>
        <p:spPr>
          <a:xfrm>
            <a:off x="3563888" y="1916832"/>
            <a:ext cx="2302172" cy="369332"/>
          </a:xfrm>
          <a:prstGeom prst="rect">
            <a:avLst/>
          </a:prstGeom>
        </p:spPr>
        <p:txBody>
          <a:bodyPr wrap="square">
            <a:spAutoFit/>
          </a:bodyPr>
          <a:lstStyle/>
          <a:p>
            <a:r>
              <a:rPr lang="es-ES" sz="1800" b="1" dirty="0" smtClean="0">
                <a:latin typeface="+mj-lt"/>
              </a:rPr>
              <a:t>Cuadro 2</a:t>
            </a:r>
            <a:endParaRPr lang="es-ES" dirty="0">
              <a:latin typeface="+mj-lt"/>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638"/>
            <a:ext cx="7498080" cy="562074"/>
          </a:xfrm>
        </p:spPr>
        <p:txBody>
          <a:bodyPr>
            <a:normAutofit/>
          </a:bodyPr>
          <a:lstStyle/>
          <a:p>
            <a:r>
              <a:rPr lang="es-ES" sz="2800" dirty="0" smtClean="0"/>
              <a:t>Midiendo la Eficiencia en el Sector Público</a:t>
            </a:r>
            <a:endParaRPr lang="es-ES" sz="2800" dirty="0"/>
          </a:p>
        </p:txBody>
      </p:sp>
      <p:cxnSp>
        <p:nvCxnSpPr>
          <p:cNvPr id="5" name="4 Conector recto"/>
          <p:cNvCxnSpPr/>
          <p:nvPr/>
        </p:nvCxnSpPr>
        <p:spPr>
          <a:xfrm>
            <a:off x="1475656" y="836712"/>
            <a:ext cx="7488832" cy="0"/>
          </a:xfrm>
          <a:prstGeom prst="line">
            <a:avLst/>
          </a:prstGeom>
          <a:ln w="38100">
            <a:solidFill>
              <a:schemeClr val="accent2">
                <a:lumMod val="20000"/>
                <a:lumOff val="80000"/>
              </a:schemeClr>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graphicFrame>
        <p:nvGraphicFramePr>
          <p:cNvPr id="12" name="Object 3"/>
          <p:cNvGraphicFramePr>
            <a:graphicFrameLocks noChangeAspect="1"/>
          </p:cNvGraphicFramePr>
          <p:nvPr/>
        </p:nvGraphicFramePr>
        <p:xfrm>
          <a:off x="2555701" y="1030412"/>
          <a:ext cx="5400675" cy="2614612"/>
        </p:xfrm>
        <a:graphic>
          <a:graphicData uri="http://schemas.openxmlformats.org/presentationml/2006/ole">
            <mc:AlternateContent xmlns:mc="http://schemas.openxmlformats.org/markup-compatibility/2006">
              <mc:Choice xmlns:v="urn:schemas-microsoft-com:vml" Requires="v">
                <p:oleObj spid="_x0000_s96275" name="Gráfico" r:id="rId5" imgW="3600565" imgH="1743075" progId="Excel.Chart.8">
                  <p:embed/>
                </p:oleObj>
              </mc:Choice>
              <mc:Fallback>
                <p:oleObj name="Gráfico" r:id="rId5" imgW="3600565" imgH="1743075" progId="Excel.Chart.8">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55701" y="1030412"/>
                        <a:ext cx="5400675" cy="26146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13" name="Line 40"/>
          <p:cNvSpPr>
            <a:spLocks noChangeShapeType="1"/>
          </p:cNvSpPr>
          <p:nvPr/>
        </p:nvSpPr>
        <p:spPr bwMode="auto">
          <a:xfrm>
            <a:off x="3972495" y="1498279"/>
            <a:ext cx="647327" cy="614014"/>
          </a:xfrm>
          <a:prstGeom prst="line">
            <a:avLst/>
          </a:prstGeom>
          <a:noFill/>
          <a:ln w="9525">
            <a:solidFill>
              <a:schemeClr val="tx1"/>
            </a:solidFill>
            <a:round/>
            <a:headEnd/>
            <a:tailEnd/>
          </a:ln>
          <a:effectLst/>
        </p:spPr>
        <p:txBody>
          <a:bodyPr/>
          <a:lstStyle/>
          <a:p>
            <a:endParaRPr lang="es-ES"/>
          </a:p>
        </p:txBody>
      </p:sp>
      <p:sp>
        <p:nvSpPr>
          <p:cNvPr id="14" name="Line 41"/>
          <p:cNvSpPr>
            <a:spLocks noChangeShapeType="1"/>
          </p:cNvSpPr>
          <p:nvPr/>
        </p:nvSpPr>
        <p:spPr bwMode="auto">
          <a:xfrm>
            <a:off x="4643263" y="2098799"/>
            <a:ext cx="1224881" cy="466105"/>
          </a:xfrm>
          <a:prstGeom prst="line">
            <a:avLst/>
          </a:prstGeom>
          <a:noFill/>
          <a:ln w="9525">
            <a:solidFill>
              <a:schemeClr val="tx1"/>
            </a:solidFill>
            <a:round/>
            <a:headEnd/>
            <a:tailEnd/>
          </a:ln>
          <a:effectLst/>
        </p:spPr>
        <p:txBody>
          <a:bodyPr/>
          <a:lstStyle/>
          <a:p>
            <a:endParaRPr lang="es-ES"/>
          </a:p>
        </p:txBody>
      </p:sp>
      <p:sp>
        <p:nvSpPr>
          <p:cNvPr id="15" name="Line 42"/>
          <p:cNvSpPr>
            <a:spLocks noChangeShapeType="1"/>
          </p:cNvSpPr>
          <p:nvPr/>
        </p:nvSpPr>
        <p:spPr bwMode="auto">
          <a:xfrm>
            <a:off x="5868813" y="2566046"/>
            <a:ext cx="863600" cy="0"/>
          </a:xfrm>
          <a:prstGeom prst="line">
            <a:avLst/>
          </a:prstGeom>
          <a:noFill/>
          <a:ln w="9525">
            <a:solidFill>
              <a:schemeClr val="tx1"/>
            </a:solidFill>
            <a:round/>
            <a:headEnd/>
            <a:tailEnd/>
          </a:ln>
          <a:effectLst/>
        </p:spPr>
        <p:txBody>
          <a:bodyPr/>
          <a:lstStyle/>
          <a:p>
            <a:endParaRPr lang="es-ES"/>
          </a:p>
        </p:txBody>
      </p:sp>
      <p:sp>
        <p:nvSpPr>
          <p:cNvPr id="16" name="Line 45"/>
          <p:cNvSpPr>
            <a:spLocks noChangeShapeType="1"/>
          </p:cNvSpPr>
          <p:nvPr/>
        </p:nvSpPr>
        <p:spPr bwMode="auto">
          <a:xfrm flipV="1">
            <a:off x="3419872" y="1556790"/>
            <a:ext cx="2016224" cy="1368153"/>
          </a:xfrm>
          <a:prstGeom prst="line">
            <a:avLst/>
          </a:prstGeom>
          <a:noFill/>
          <a:ln w="9525">
            <a:solidFill>
              <a:schemeClr val="tx1"/>
            </a:solidFill>
            <a:round/>
            <a:headEnd/>
            <a:tailEnd/>
          </a:ln>
          <a:effectLst/>
        </p:spPr>
        <p:txBody>
          <a:bodyPr/>
          <a:lstStyle/>
          <a:p>
            <a:endParaRPr lang="es-ES"/>
          </a:p>
        </p:txBody>
      </p:sp>
      <p:sp>
        <p:nvSpPr>
          <p:cNvPr id="17" name="Line 46"/>
          <p:cNvSpPr>
            <a:spLocks noChangeShapeType="1"/>
          </p:cNvSpPr>
          <p:nvPr/>
        </p:nvSpPr>
        <p:spPr bwMode="auto">
          <a:xfrm flipV="1">
            <a:off x="3419872" y="2170234"/>
            <a:ext cx="2375916" cy="754709"/>
          </a:xfrm>
          <a:prstGeom prst="line">
            <a:avLst/>
          </a:prstGeom>
          <a:noFill/>
          <a:ln w="9525">
            <a:solidFill>
              <a:schemeClr val="tx1"/>
            </a:solidFill>
            <a:round/>
            <a:headEnd/>
            <a:tailEnd/>
          </a:ln>
          <a:effectLst/>
        </p:spPr>
        <p:txBody>
          <a:bodyPr/>
          <a:lstStyle/>
          <a:p>
            <a:endParaRPr lang="es-ES"/>
          </a:p>
        </p:txBody>
      </p:sp>
      <p:sp>
        <p:nvSpPr>
          <p:cNvPr id="18" name="Text Box 47"/>
          <p:cNvSpPr txBox="1">
            <a:spLocks noChangeArrowheads="1"/>
          </p:cNvSpPr>
          <p:nvPr/>
        </p:nvSpPr>
        <p:spPr bwMode="auto">
          <a:xfrm>
            <a:off x="3779663" y="1235199"/>
            <a:ext cx="236538" cy="274638"/>
          </a:xfrm>
          <a:prstGeom prst="rect">
            <a:avLst/>
          </a:prstGeom>
          <a:noFill/>
          <a:ln w="9525">
            <a:noFill/>
            <a:miter lim="800000"/>
            <a:headEnd/>
            <a:tailEnd/>
          </a:ln>
          <a:effectLst/>
        </p:spPr>
        <p:txBody>
          <a:bodyPr>
            <a:spAutoFit/>
          </a:bodyPr>
          <a:lstStyle/>
          <a:p>
            <a:pPr algn="l"/>
            <a:r>
              <a:rPr lang="es-ES" sz="1200"/>
              <a:t>A</a:t>
            </a:r>
          </a:p>
        </p:txBody>
      </p:sp>
      <p:sp>
        <p:nvSpPr>
          <p:cNvPr id="19" name="Text Box 48"/>
          <p:cNvSpPr txBox="1">
            <a:spLocks noChangeArrowheads="1"/>
          </p:cNvSpPr>
          <p:nvPr/>
        </p:nvSpPr>
        <p:spPr bwMode="auto">
          <a:xfrm>
            <a:off x="4334072" y="1930226"/>
            <a:ext cx="285750" cy="274638"/>
          </a:xfrm>
          <a:prstGeom prst="rect">
            <a:avLst/>
          </a:prstGeom>
          <a:noFill/>
          <a:ln w="9525">
            <a:noFill/>
            <a:miter lim="800000"/>
            <a:headEnd/>
            <a:tailEnd/>
          </a:ln>
          <a:effectLst/>
        </p:spPr>
        <p:txBody>
          <a:bodyPr wrap="none">
            <a:spAutoFit/>
          </a:bodyPr>
          <a:lstStyle/>
          <a:p>
            <a:pPr algn="l"/>
            <a:r>
              <a:rPr lang="es-ES" sz="1200" dirty="0"/>
              <a:t>B</a:t>
            </a:r>
          </a:p>
        </p:txBody>
      </p:sp>
      <p:sp>
        <p:nvSpPr>
          <p:cNvPr id="20" name="Text Box 49"/>
          <p:cNvSpPr txBox="1">
            <a:spLocks noChangeArrowheads="1"/>
          </p:cNvSpPr>
          <p:nvPr/>
        </p:nvSpPr>
        <p:spPr bwMode="auto">
          <a:xfrm>
            <a:off x="5127451" y="1320924"/>
            <a:ext cx="293687" cy="274638"/>
          </a:xfrm>
          <a:prstGeom prst="rect">
            <a:avLst/>
          </a:prstGeom>
          <a:noFill/>
          <a:ln w="9525">
            <a:noFill/>
            <a:miter lim="800000"/>
            <a:headEnd/>
            <a:tailEnd/>
          </a:ln>
          <a:effectLst/>
        </p:spPr>
        <p:txBody>
          <a:bodyPr wrap="none">
            <a:spAutoFit/>
          </a:bodyPr>
          <a:lstStyle/>
          <a:p>
            <a:pPr algn="l"/>
            <a:r>
              <a:rPr lang="es-ES" sz="1200"/>
              <a:t>C</a:t>
            </a:r>
          </a:p>
        </p:txBody>
      </p:sp>
      <p:sp>
        <p:nvSpPr>
          <p:cNvPr id="21" name="Text Box 50"/>
          <p:cNvSpPr txBox="1">
            <a:spLocks noChangeArrowheads="1"/>
          </p:cNvSpPr>
          <p:nvPr/>
        </p:nvSpPr>
        <p:spPr bwMode="auto">
          <a:xfrm>
            <a:off x="5416376" y="1974974"/>
            <a:ext cx="293687" cy="274638"/>
          </a:xfrm>
          <a:prstGeom prst="rect">
            <a:avLst/>
          </a:prstGeom>
          <a:noFill/>
          <a:ln w="9525">
            <a:noFill/>
            <a:miter lim="800000"/>
            <a:headEnd/>
            <a:tailEnd/>
          </a:ln>
          <a:effectLst/>
        </p:spPr>
        <p:txBody>
          <a:bodyPr wrap="none">
            <a:spAutoFit/>
          </a:bodyPr>
          <a:lstStyle/>
          <a:p>
            <a:pPr algn="l"/>
            <a:r>
              <a:rPr lang="es-ES" sz="1200" dirty="0"/>
              <a:t>D</a:t>
            </a:r>
          </a:p>
        </p:txBody>
      </p:sp>
      <p:sp>
        <p:nvSpPr>
          <p:cNvPr id="22" name="Text Box 51"/>
          <p:cNvSpPr txBox="1">
            <a:spLocks noChangeArrowheads="1"/>
          </p:cNvSpPr>
          <p:nvPr/>
        </p:nvSpPr>
        <p:spPr bwMode="auto">
          <a:xfrm>
            <a:off x="5652120" y="2564904"/>
            <a:ext cx="285750" cy="274638"/>
          </a:xfrm>
          <a:prstGeom prst="rect">
            <a:avLst/>
          </a:prstGeom>
          <a:noFill/>
          <a:ln w="9525">
            <a:noFill/>
            <a:miter lim="800000"/>
            <a:headEnd/>
            <a:tailEnd/>
          </a:ln>
          <a:effectLst/>
        </p:spPr>
        <p:txBody>
          <a:bodyPr wrap="none">
            <a:spAutoFit/>
          </a:bodyPr>
          <a:lstStyle/>
          <a:p>
            <a:pPr algn="l"/>
            <a:r>
              <a:rPr lang="es-ES" sz="1200" dirty="0"/>
              <a:t>E</a:t>
            </a:r>
          </a:p>
        </p:txBody>
      </p:sp>
      <p:sp>
        <p:nvSpPr>
          <p:cNvPr id="23" name="Text Box 52"/>
          <p:cNvSpPr txBox="1">
            <a:spLocks noChangeArrowheads="1"/>
          </p:cNvSpPr>
          <p:nvPr/>
        </p:nvSpPr>
        <p:spPr bwMode="auto">
          <a:xfrm>
            <a:off x="6567313" y="2276872"/>
            <a:ext cx="277813" cy="274637"/>
          </a:xfrm>
          <a:prstGeom prst="rect">
            <a:avLst/>
          </a:prstGeom>
          <a:noFill/>
          <a:ln w="9525">
            <a:noFill/>
            <a:miter lim="800000"/>
            <a:headEnd/>
            <a:tailEnd/>
          </a:ln>
          <a:effectLst/>
        </p:spPr>
        <p:txBody>
          <a:bodyPr wrap="none">
            <a:spAutoFit/>
          </a:bodyPr>
          <a:lstStyle/>
          <a:p>
            <a:pPr algn="l"/>
            <a:r>
              <a:rPr lang="es-ES" sz="1200" dirty="0"/>
              <a:t>F</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Group 57"/>
          <p:cNvGraphicFramePr>
            <a:graphicFrameLocks noGrp="1"/>
          </p:cNvGraphicFramePr>
          <p:nvPr>
            <p:extLst>
              <p:ext uri="{D42A27DB-BD31-4B8C-83A1-F6EECF244321}">
                <p14:modId xmlns:p14="http://schemas.microsoft.com/office/powerpoint/2010/main" val="3901263488"/>
              </p:ext>
            </p:extLst>
          </p:nvPr>
        </p:nvGraphicFramePr>
        <p:xfrm>
          <a:off x="1907704" y="1657264"/>
          <a:ext cx="6408737" cy="2646365"/>
        </p:xfrm>
        <a:graphic>
          <a:graphicData uri="http://schemas.openxmlformats.org/drawingml/2006/table">
            <a:tbl>
              <a:tblPr/>
              <a:tblGrid>
                <a:gridCol w="1600200"/>
                <a:gridCol w="2673350"/>
                <a:gridCol w="2135187"/>
              </a:tblGrid>
              <a:tr h="304881">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dirty="0" smtClean="0">
                          <a:ln>
                            <a:noFill/>
                          </a:ln>
                          <a:solidFill>
                            <a:schemeClr val="tx1"/>
                          </a:solidFill>
                          <a:effectLst/>
                          <a:latin typeface="Arial" charset="0"/>
                        </a:rPr>
                        <a:t>UNIDAD</a:t>
                      </a:r>
                    </a:p>
                  </a:txBody>
                  <a:tcPr marT="45732" marB="4573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dirty="0" smtClean="0">
                          <a:ln>
                            <a:noFill/>
                          </a:ln>
                          <a:solidFill>
                            <a:schemeClr val="tx1"/>
                          </a:solidFill>
                          <a:effectLst/>
                          <a:latin typeface="Arial" charset="0"/>
                        </a:rPr>
                        <a:t>EFICIENCIA</a:t>
                      </a:r>
                    </a:p>
                  </a:txBody>
                  <a:tcPr marT="45732" marB="4573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Grupo referencia</a:t>
                      </a:r>
                    </a:p>
                  </a:txBody>
                  <a:tcPr marT="45732" marB="4573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81">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A</a:t>
                      </a:r>
                    </a:p>
                  </a:txBody>
                  <a:tcPr marT="45732" marB="4573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1.0000</a:t>
                      </a:r>
                    </a:p>
                  </a:txBody>
                  <a:tcPr marT="45732" marB="4573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Unidad A</a:t>
                      </a:r>
                    </a:p>
                  </a:txBody>
                  <a:tcPr marT="45732" marB="4573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81">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B</a:t>
                      </a:r>
                    </a:p>
                  </a:txBody>
                  <a:tcPr marT="45732" marB="4573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1.0000</a:t>
                      </a:r>
                    </a:p>
                  </a:txBody>
                  <a:tcPr marT="45732" marB="4573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Unidad B</a:t>
                      </a:r>
                    </a:p>
                  </a:txBody>
                  <a:tcPr marT="45732" marB="4573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81">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C</a:t>
                      </a:r>
                    </a:p>
                  </a:txBody>
                  <a:tcPr marT="45732" marB="4573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0.6667</a:t>
                      </a:r>
                    </a:p>
                  </a:txBody>
                  <a:tcPr marT="45732" marB="4573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Unidad B</a:t>
                      </a:r>
                    </a:p>
                  </a:txBody>
                  <a:tcPr marT="45732" marB="4573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098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D</a:t>
                      </a:r>
                    </a:p>
                  </a:txBody>
                  <a:tcPr marT="45732" marB="4573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0.8780</a:t>
                      </a:r>
                    </a:p>
                  </a:txBody>
                  <a:tcPr marT="45732" marB="4573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Unidad B/Unidad E</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a:t>
                      </a:r>
                      <a:r>
                        <a:rPr kumimoji="0" lang="el-GR" sz="1400" b="0" i="0" u="none" strike="noStrike" cap="none" normalizeH="0" baseline="0" smtClean="0">
                          <a:ln>
                            <a:noFill/>
                          </a:ln>
                          <a:solidFill>
                            <a:schemeClr val="tx1"/>
                          </a:solidFill>
                          <a:effectLst/>
                          <a:latin typeface="Arial" charset="0"/>
                          <a:cs typeface="Arial" charset="0"/>
                        </a:rPr>
                        <a:t>λ</a:t>
                      </a:r>
                      <a:r>
                        <a:rPr kumimoji="0" lang="es-ES" sz="1400" b="0" i="0" u="none" strike="noStrike" cap="none" normalizeH="0" baseline="-25000" smtClean="0">
                          <a:ln>
                            <a:noFill/>
                          </a:ln>
                          <a:solidFill>
                            <a:schemeClr val="tx1"/>
                          </a:solidFill>
                          <a:effectLst/>
                          <a:latin typeface="Arial" charset="0"/>
                          <a:cs typeface="Arial" charset="0"/>
                        </a:rPr>
                        <a:t>B</a:t>
                      </a:r>
                      <a:r>
                        <a:rPr kumimoji="0" lang="es-ES" sz="1400" b="0" i="0" u="none" strike="noStrike" cap="none" normalizeH="0" baseline="0" smtClean="0">
                          <a:ln>
                            <a:noFill/>
                          </a:ln>
                          <a:solidFill>
                            <a:schemeClr val="tx1"/>
                          </a:solidFill>
                          <a:effectLst/>
                          <a:latin typeface="Arial" charset="0"/>
                          <a:cs typeface="Arial" charset="0"/>
                        </a:rPr>
                        <a:t>=</a:t>
                      </a:r>
                      <a:r>
                        <a:rPr kumimoji="0" lang="es-ES" sz="1400" b="0" i="1" u="none" strike="noStrike" cap="none" normalizeH="0" baseline="0" smtClean="0">
                          <a:ln>
                            <a:noFill/>
                          </a:ln>
                          <a:solidFill>
                            <a:schemeClr val="tx1"/>
                          </a:solidFill>
                          <a:effectLst/>
                          <a:latin typeface="Arial" charset="0"/>
                          <a:cs typeface="Arial" charset="0"/>
                        </a:rPr>
                        <a:t>0.116</a:t>
                      </a:r>
                      <a:r>
                        <a:rPr kumimoji="0" lang="es-ES" sz="1400" b="0" i="0" u="none" strike="noStrike" cap="none" normalizeH="0" baseline="0" smtClean="0">
                          <a:ln>
                            <a:noFill/>
                          </a:ln>
                          <a:solidFill>
                            <a:schemeClr val="tx1"/>
                          </a:solidFill>
                          <a:effectLst/>
                          <a:latin typeface="Arial" charset="0"/>
                          <a:cs typeface="Arial" charset="0"/>
                        </a:rPr>
                        <a:t>) (</a:t>
                      </a:r>
                      <a:r>
                        <a:rPr kumimoji="0" lang="el-GR" sz="1400" b="0" i="0" u="none" strike="noStrike" cap="none" normalizeH="0" baseline="0" smtClean="0">
                          <a:ln>
                            <a:noFill/>
                          </a:ln>
                          <a:solidFill>
                            <a:schemeClr val="tx1"/>
                          </a:solidFill>
                          <a:effectLst/>
                          <a:latin typeface="Arial" charset="0"/>
                          <a:cs typeface="Arial" charset="0"/>
                        </a:rPr>
                        <a:t>λ</a:t>
                      </a:r>
                      <a:r>
                        <a:rPr kumimoji="0" lang="es-ES" sz="1400" b="0" i="0" u="none" strike="noStrike" cap="none" normalizeH="0" baseline="-25000" smtClean="0">
                          <a:ln>
                            <a:noFill/>
                          </a:ln>
                          <a:solidFill>
                            <a:schemeClr val="tx1"/>
                          </a:solidFill>
                          <a:effectLst/>
                          <a:latin typeface="Arial" charset="0"/>
                          <a:cs typeface="Arial" charset="0"/>
                        </a:rPr>
                        <a:t>E</a:t>
                      </a:r>
                      <a:r>
                        <a:rPr kumimoji="0" lang="es-ES" sz="1400" b="0" i="0" u="none" strike="noStrike" cap="none" normalizeH="0" baseline="0" smtClean="0">
                          <a:ln>
                            <a:noFill/>
                          </a:ln>
                          <a:solidFill>
                            <a:schemeClr val="tx1"/>
                          </a:solidFill>
                          <a:effectLst/>
                          <a:latin typeface="Arial" charset="0"/>
                          <a:cs typeface="Arial" charset="0"/>
                        </a:rPr>
                        <a:t>=</a:t>
                      </a:r>
                      <a:r>
                        <a:rPr kumimoji="0" lang="es-ES" sz="1400" b="0" i="1" u="none" strike="noStrike" cap="none" normalizeH="0" baseline="0" smtClean="0">
                          <a:ln>
                            <a:noFill/>
                          </a:ln>
                          <a:solidFill>
                            <a:schemeClr val="tx1"/>
                          </a:solidFill>
                          <a:effectLst/>
                          <a:latin typeface="Arial" charset="0"/>
                          <a:cs typeface="Arial" charset="0"/>
                        </a:rPr>
                        <a:t>0.537</a:t>
                      </a:r>
                      <a:r>
                        <a:rPr kumimoji="0" lang="es-ES" sz="1400" b="0" i="0" u="none" strike="noStrike" cap="none" normalizeH="0" baseline="0" smtClean="0">
                          <a:ln>
                            <a:noFill/>
                          </a:ln>
                          <a:solidFill>
                            <a:schemeClr val="tx1"/>
                          </a:solidFill>
                          <a:effectLst/>
                          <a:latin typeface="Arial" charset="0"/>
                          <a:cs typeface="Arial" charset="0"/>
                        </a:rPr>
                        <a:t>)</a:t>
                      </a:r>
                      <a:endParaRPr kumimoji="0" lang="el-GR" sz="1400" b="0" i="0" u="none" strike="noStrike" cap="none" normalizeH="0" baseline="0" smtClean="0">
                        <a:ln>
                          <a:noFill/>
                        </a:ln>
                        <a:solidFill>
                          <a:schemeClr val="tx1"/>
                        </a:solidFill>
                        <a:effectLst/>
                        <a:latin typeface="Arial" charset="0"/>
                        <a:cs typeface="Arial" charset="0"/>
                      </a:endParaRPr>
                    </a:p>
                  </a:txBody>
                  <a:tcPr marT="45732" marB="4573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81">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E</a:t>
                      </a:r>
                    </a:p>
                  </a:txBody>
                  <a:tcPr marT="45732" marB="4573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1.0000</a:t>
                      </a:r>
                    </a:p>
                  </a:txBody>
                  <a:tcPr marT="45732" marB="4573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Unidad E</a:t>
                      </a:r>
                    </a:p>
                  </a:txBody>
                  <a:tcPr marT="45732" marB="4573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098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F</a:t>
                      </a:r>
                    </a:p>
                  </a:txBody>
                  <a:tcPr marT="45732" marB="4573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dirty="0" smtClean="0">
                          <a:ln>
                            <a:noFill/>
                          </a:ln>
                          <a:solidFill>
                            <a:schemeClr val="tx1"/>
                          </a:solidFill>
                          <a:effectLst/>
                          <a:latin typeface="Arial" charset="0"/>
                        </a:rPr>
                        <a:t>1.0000</a:t>
                      </a:r>
                    </a:p>
                  </a:txBody>
                  <a:tcPr marT="45732" marB="4573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dirty="0" smtClean="0">
                          <a:ln>
                            <a:noFill/>
                          </a:ln>
                          <a:solidFill>
                            <a:schemeClr val="tx1"/>
                          </a:solidFill>
                          <a:effectLst/>
                          <a:latin typeface="Arial" charset="0"/>
                        </a:rPr>
                        <a:t>Unidad E </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dirty="0" smtClean="0">
                          <a:ln>
                            <a:noFill/>
                          </a:ln>
                          <a:solidFill>
                            <a:schemeClr val="tx1"/>
                          </a:solidFill>
                          <a:effectLst/>
                          <a:latin typeface="Arial" charset="0"/>
                          <a:cs typeface="Arial" charset="0"/>
                        </a:rPr>
                        <a:t>(</a:t>
                      </a:r>
                      <a:r>
                        <a:rPr kumimoji="0" lang="el-GR" sz="1400" b="0" i="0" u="none" strike="noStrike" cap="none" normalizeH="0" baseline="0" dirty="0" smtClean="0">
                          <a:ln>
                            <a:noFill/>
                          </a:ln>
                          <a:solidFill>
                            <a:schemeClr val="tx1"/>
                          </a:solidFill>
                          <a:effectLst/>
                          <a:latin typeface="Arial" charset="0"/>
                          <a:cs typeface="Arial" charset="0"/>
                        </a:rPr>
                        <a:t>λ</a:t>
                      </a:r>
                      <a:r>
                        <a:rPr kumimoji="0" lang="es-ES" sz="1400" b="0" i="0" u="none" strike="noStrike" cap="none" normalizeH="0" baseline="-25000" dirty="0" smtClean="0">
                          <a:ln>
                            <a:noFill/>
                          </a:ln>
                          <a:solidFill>
                            <a:schemeClr val="tx1"/>
                          </a:solidFill>
                          <a:effectLst/>
                          <a:latin typeface="Arial" charset="0"/>
                          <a:cs typeface="Arial" charset="0"/>
                        </a:rPr>
                        <a:t>E</a:t>
                      </a:r>
                      <a:r>
                        <a:rPr kumimoji="0" lang="es-ES" sz="1400" b="0" i="0" u="none" strike="noStrike" cap="none" normalizeH="0" baseline="0" dirty="0" smtClean="0">
                          <a:ln>
                            <a:noFill/>
                          </a:ln>
                          <a:solidFill>
                            <a:schemeClr val="tx1"/>
                          </a:solidFill>
                          <a:effectLst/>
                          <a:latin typeface="Arial" charset="0"/>
                          <a:cs typeface="Arial" charset="0"/>
                        </a:rPr>
                        <a:t>=</a:t>
                      </a:r>
                      <a:r>
                        <a:rPr kumimoji="0" lang="es-ES" sz="1400" b="0" i="1" u="none" strike="noStrike" cap="none" normalizeH="0" baseline="0" dirty="0" smtClean="0">
                          <a:ln>
                            <a:noFill/>
                          </a:ln>
                          <a:solidFill>
                            <a:schemeClr val="tx1"/>
                          </a:solidFill>
                          <a:effectLst/>
                          <a:latin typeface="Arial" charset="0"/>
                          <a:cs typeface="Arial" charset="0"/>
                        </a:rPr>
                        <a:t>0.8</a:t>
                      </a:r>
                      <a:r>
                        <a:rPr kumimoji="0" lang="es-ES" sz="1400" b="0" i="0" u="none" strike="noStrike" cap="none" normalizeH="0" baseline="0" dirty="0" smtClean="0">
                          <a:ln>
                            <a:noFill/>
                          </a:ln>
                          <a:solidFill>
                            <a:schemeClr val="tx1"/>
                          </a:solidFill>
                          <a:effectLst/>
                          <a:latin typeface="Arial" charset="0"/>
                          <a:cs typeface="Arial" charset="0"/>
                        </a:rPr>
                        <a:t>)</a:t>
                      </a:r>
                    </a:p>
                  </a:txBody>
                  <a:tcPr marT="45732" marB="4573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 name="1 Título"/>
          <p:cNvSpPr>
            <a:spLocks noGrp="1"/>
          </p:cNvSpPr>
          <p:nvPr>
            <p:ph type="title"/>
          </p:nvPr>
        </p:nvSpPr>
        <p:spPr>
          <a:xfrm>
            <a:off x="1435608" y="274638"/>
            <a:ext cx="7498080" cy="562074"/>
          </a:xfrm>
        </p:spPr>
        <p:txBody>
          <a:bodyPr>
            <a:normAutofit/>
          </a:bodyPr>
          <a:lstStyle/>
          <a:p>
            <a:r>
              <a:rPr lang="es-ES" sz="2800" dirty="0" smtClean="0"/>
              <a:t>Midiendo la Eficiencia en el Sector Público</a:t>
            </a:r>
            <a:endParaRPr lang="es-ES" sz="2800" dirty="0"/>
          </a:p>
        </p:txBody>
      </p:sp>
      <p:cxnSp>
        <p:nvCxnSpPr>
          <p:cNvPr id="5" name="4 Conector recto"/>
          <p:cNvCxnSpPr/>
          <p:nvPr/>
        </p:nvCxnSpPr>
        <p:spPr>
          <a:xfrm>
            <a:off x="1475656" y="836712"/>
            <a:ext cx="7488832" cy="0"/>
          </a:xfrm>
          <a:prstGeom prst="line">
            <a:avLst/>
          </a:prstGeom>
          <a:ln w="38100">
            <a:solidFill>
              <a:schemeClr val="accent2">
                <a:lumMod val="20000"/>
                <a:lumOff val="80000"/>
              </a:schemeClr>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9" name="8 Rectángulo"/>
          <p:cNvSpPr/>
          <p:nvPr/>
        </p:nvSpPr>
        <p:spPr>
          <a:xfrm>
            <a:off x="4629686" y="1268760"/>
            <a:ext cx="1180772" cy="369332"/>
          </a:xfrm>
          <a:prstGeom prst="rect">
            <a:avLst/>
          </a:prstGeom>
        </p:spPr>
        <p:txBody>
          <a:bodyPr wrap="none">
            <a:spAutoFit/>
          </a:bodyPr>
          <a:lstStyle/>
          <a:p>
            <a:r>
              <a:rPr lang="es-ES" sz="1800" b="1" dirty="0" smtClean="0">
                <a:latin typeface="+mj-lt"/>
              </a:rPr>
              <a:t>Cuadro 3</a:t>
            </a:r>
            <a:endParaRPr lang="es-ES" dirty="0">
              <a:latin typeface="+mj-lt"/>
            </a:endParaRPr>
          </a:p>
        </p:txBody>
      </p:sp>
    </p:spTree>
    <p:extLst>
      <p:ext uri="{BB962C8B-B14F-4D97-AF65-F5344CB8AC3E}">
        <p14:creationId xmlns:p14="http://schemas.microsoft.com/office/powerpoint/2010/main" val="171652236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638"/>
            <a:ext cx="7498080" cy="562074"/>
          </a:xfrm>
        </p:spPr>
        <p:txBody>
          <a:bodyPr>
            <a:normAutofit/>
          </a:bodyPr>
          <a:lstStyle/>
          <a:p>
            <a:r>
              <a:rPr lang="es-ES" sz="2800" dirty="0" smtClean="0"/>
              <a:t>Midiendo la Eficiencia en el Sector Público</a:t>
            </a:r>
            <a:endParaRPr lang="es-ES" sz="2800" dirty="0"/>
          </a:p>
        </p:txBody>
      </p:sp>
      <p:cxnSp>
        <p:nvCxnSpPr>
          <p:cNvPr id="5" name="4 Conector recto"/>
          <p:cNvCxnSpPr/>
          <p:nvPr/>
        </p:nvCxnSpPr>
        <p:spPr>
          <a:xfrm>
            <a:off x="1475656" y="836712"/>
            <a:ext cx="7488832" cy="0"/>
          </a:xfrm>
          <a:prstGeom prst="line">
            <a:avLst/>
          </a:prstGeom>
          <a:ln w="38100">
            <a:solidFill>
              <a:schemeClr val="accent2">
                <a:lumMod val="20000"/>
                <a:lumOff val="80000"/>
              </a:schemeClr>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8" name="7 Rectángulo"/>
          <p:cNvSpPr/>
          <p:nvPr/>
        </p:nvSpPr>
        <p:spPr>
          <a:xfrm>
            <a:off x="4685288" y="1340768"/>
            <a:ext cx="1180772" cy="369332"/>
          </a:xfrm>
          <a:prstGeom prst="rect">
            <a:avLst/>
          </a:prstGeom>
        </p:spPr>
        <p:txBody>
          <a:bodyPr wrap="none">
            <a:spAutoFit/>
          </a:bodyPr>
          <a:lstStyle/>
          <a:p>
            <a:r>
              <a:rPr lang="es-ES" sz="1800" b="1" dirty="0" smtClean="0">
                <a:latin typeface="+mj-lt"/>
              </a:rPr>
              <a:t>Cuadro 4</a:t>
            </a:r>
            <a:endParaRPr lang="es-ES" dirty="0">
              <a:latin typeface="+mj-lt"/>
            </a:endParaRPr>
          </a:p>
        </p:txBody>
      </p:sp>
      <p:graphicFrame>
        <p:nvGraphicFramePr>
          <p:cNvPr id="11" name="Group 101"/>
          <p:cNvGraphicFramePr>
            <a:graphicFrameLocks noGrp="1"/>
          </p:cNvGraphicFramePr>
          <p:nvPr>
            <p:ph/>
          </p:nvPr>
        </p:nvGraphicFramePr>
        <p:xfrm>
          <a:off x="2196033" y="1844202"/>
          <a:ext cx="6048375" cy="3529014"/>
        </p:xfrm>
        <a:graphic>
          <a:graphicData uri="http://schemas.openxmlformats.org/drawingml/2006/table">
            <a:tbl>
              <a:tblPr/>
              <a:tblGrid>
                <a:gridCol w="1512887"/>
                <a:gridCol w="1511300"/>
                <a:gridCol w="1512888"/>
                <a:gridCol w="1511300"/>
              </a:tblGrid>
              <a:tr h="5048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UNIDAD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V</a:t>
                      </a:r>
                      <a:r>
                        <a:rPr kumimoji="0" lang="es-ES" sz="1400" b="0" i="0" u="none" strike="noStrike" cap="none" normalizeH="0" baseline="-25000" smtClean="0">
                          <a:ln>
                            <a:noFill/>
                          </a:ln>
                          <a:solidFill>
                            <a:schemeClr val="tx1"/>
                          </a:solidFill>
                          <a:effectLst/>
                          <a:latin typeface="Arial" charset="0"/>
                        </a:rPr>
                        <a:t>1J</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V</a:t>
                      </a:r>
                      <a:r>
                        <a:rPr kumimoji="0" lang="es-ES" sz="1400" b="0" i="0" u="none" strike="noStrike" cap="none" normalizeH="0" baseline="-25000" smtClean="0">
                          <a:ln>
                            <a:noFill/>
                          </a:ln>
                          <a:solidFill>
                            <a:schemeClr val="tx1"/>
                          </a:solidFill>
                          <a:effectLst/>
                          <a:latin typeface="Arial" charset="0"/>
                        </a:rPr>
                        <a:t>2J</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U</a:t>
                      </a:r>
                      <a:r>
                        <a:rPr kumimoji="0" lang="es-ES" sz="1400" b="0" i="0" u="none" strike="noStrike" cap="none" normalizeH="0" baseline="-25000" smtClean="0">
                          <a:ln>
                            <a:noFill/>
                          </a:ln>
                          <a:solidFill>
                            <a:schemeClr val="tx1"/>
                          </a:solidFill>
                          <a:effectLst/>
                          <a:latin typeface="Arial" charset="0"/>
                        </a:rPr>
                        <a:t>1J</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32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1" u="none" strike="noStrike" cap="none" normalizeH="0" baseline="0" smtClean="0">
                          <a:ln>
                            <a:noFill/>
                          </a:ln>
                          <a:solidFill>
                            <a:schemeClr val="tx1"/>
                          </a:solidFill>
                          <a:effectLst/>
                          <a:latin typeface="Arial" charset="0"/>
                        </a:rPr>
                        <a:t>0.25000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1" u="none" strike="noStrike" cap="none" normalizeH="0" baseline="0" smtClean="0">
                          <a:ln>
                            <a:noFill/>
                          </a:ln>
                          <a:solidFill>
                            <a:schemeClr val="tx1"/>
                          </a:solidFill>
                          <a:effectLst/>
                          <a:latin typeface="Arial" charset="0"/>
                        </a:rPr>
                        <a:t>0.05000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1" u="none" strike="noStrike" cap="none" normalizeH="0" baseline="0" smtClean="0">
                          <a:ln>
                            <a:noFill/>
                          </a:ln>
                          <a:solidFill>
                            <a:schemeClr val="tx1"/>
                          </a:solidFill>
                          <a:effectLst/>
                          <a:latin typeface="Arial" charset="0"/>
                        </a:rPr>
                        <a:t>1.00000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48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B</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1" u="none" strike="noStrike" cap="none" normalizeH="0" baseline="0" smtClean="0">
                          <a:ln>
                            <a:noFill/>
                          </a:ln>
                          <a:solidFill>
                            <a:schemeClr val="tx1"/>
                          </a:solidFill>
                          <a:effectLst/>
                          <a:latin typeface="Arial" charset="0"/>
                        </a:rPr>
                        <a:t>0.06250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1" u="none" strike="noStrike" cap="none" normalizeH="0" baseline="0" smtClean="0">
                          <a:ln>
                            <a:noFill/>
                          </a:ln>
                          <a:solidFill>
                            <a:schemeClr val="tx1"/>
                          </a:solidFill>
                          <a:effectLst/>
                          <a:latin typeface="Arial" charset="0"/>
                        </a:rPr>
                        <a:t>0.04167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1" u="none" strike="noStrike" cap="none" normalizeH="0" baseline="0" smtClean="0">
                          <a:ln>
                            <a:noFill/>
                          </a:ln>
                          <a:solidFill>
                            <a:schemeClr val="tx1"/>
                          </a:solidFill>
                          <a:effectLst/>
                          <a:latin typeface="Arial" charset="0"/>
                        </a:rPr>
                        <a:t>0.50000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32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1" u="none" strike="noStrike" cap="none" normalizeH="0" baseline="0" smtClean="0">
                          <a:ln>
                            <a:noFill/>
                          </a:ln>
                          <a:solidFill>
                            <a:schemeClr val="tx1"/>
                          </a:solidFill>
                          <a:effectLst/>
                          <a:latin typeface="Arial" charset="0"/>
                        </a:rPr>
                        <a:t>0.09524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1" u="none" strike="noStrike" cap="none" normalizeH="0" baseline="0" smtClean="0">
                          <a:ln>
                            <a:noFill/>
                          </a:ln>
                          <a:solidFill>
                            <a:schemeClr val="tx1"/>
                          </a:solidFill>
                          <a:effectLst/>
                          <a:latin typeface="Arial" charset="0"/>
                        </a:rPr>
                        <a:t>0.04762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1" u="none" strike="noStrike" cap="none" normalizeH="0" baseline="0" smtClean="0">
                          <a:ln>
                            <a:noFill/>
                          </a:ln>
                          <a:solidFill>
                            <a:schemeClr val="tx1"/>
                          </a:solidFill>
                          <a:effectLst/>
                          <a:latin typeface="Arial" charset="0"/>
                        </a:rPr>
                        <a:t>0.66667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48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1" u="none" strike="noStrike" cap="none" normalizeH="0" baseline="0" smtClean="0">
                          <a:ln>
                            <a:noFill/>
                          </a:ln>
                          <a:solidFill>
                            <a:schemeClr val="tx1"/>
                          </a:solidFill>
                          <a:effectLst/>
                          <a:latin typeface="Arial" charset="0"/>
                        </a:rPr>
                        <a:t>0.14634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1" u="none" strike="noStrike" cap="none" normalizeH="0" baseline="0" smtClean="0">
                          <a:ln>
                            <a:noFill/>
                          </a:ln>
                          <a:solidFill>
                            <a:schemeClr val="tx1"/>
                          </a:solidFill>
                          <a:effectLst/>
                          <a:latin typeface="Arial" charset="0"/>
                        </a:rPr>
                        <a:t>0.19512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1" u="none" strike="noStrike" cap="none" normalizeH="0" baseline="0" smtClean="0">
                          <a:ln>
                            <a:noFill/>
                          </a:ln>
                          <a:solidFill>
                            <a:schemeClr val="tx1"/>
                          </a:solidFill>
                          <a:effectLst/>
                          <a:latin typeface="Arial" charset="0"/>
                        </a:rPr>
                        <a:t>1.75610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32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1" u="none" strike="noStrike" cap="none" normalizeH="0" baseline="0" smtClean="0">
                          <a:ln>
                            <a:noFill/>
                          </a:ln>
                          <a:solidFill>
                            <a:schemeClr val="tx1"/>
                          </a:solidFill>
                          <a:effectLst/>
                          <a:latin typeface="Arial" charset="0"/>
                        </a:rPr>
                        <a:t>0.12500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1" u="none" strike="noStrike" cap="none" normalizeH="0" baseline="0" smtClean="0">
                          <a:ln>
                            <a:noFill/>
                          </a:ln>
                          <a:solidFill>
                            <a:schemeClr val="tx1"/>
                          </a:solidFill>
                          <a:effectLst/>
                          <a:latin typeface="Arial" charset="0"/>
                        </a:rPr>
                        <a:t>0.33333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1" u="none" strike="noStrike" cap="none" normalizeH="0" baseline="0" smtClean="0">
                          <a:ln>
                            <a:noFill/>
                          </a:ln>
                          <a:solidFill>
                            <a:schemeClr val="tx1"/>
                          </a:solidFill>
                          <a:effectLst/>
                          <a:latin typeface="Arial" charset="0"/>
                        </a:rPr>
                        <a:t>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48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0" u="none" strike="noStrike" cap="none" normalizeH="0" baseline="0" smtClean="0">
                          <a:ln>
                            <a:noFill/>
                          </a:ln>
                          <a:solidFill>
                            <a:schemeClr val="tx1"/>
                          </a:solidFill>
                          <a:effectLst/>
                          <a:latin typeface="Arial" charset="0"/>
                        </a:rPr>
                        <a:t>F</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1" u="none" strike="noStrike" cap="none" normalizeH="0" baseline="0" smtClean="0">
                          <a:ln>
                            <a:noFill/>
                          </a:ln>
                          <a:solidFill>
                            <a:schemeClr val="tx1"/>
                          </a:solidFill>
                          <a:effectLst/>
                          <a:latin typeface="Arial" charset="0"/>
                        </a:rPr>
                        <a:t>0.00000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1" u="none" strike="noStrike" cap="none" normalizeH="0" baseline="0" smtClean="0">
                          <a:ln>
                            <a:noFill/>
                          </a:ln>
                          <a:solidFill>
                            <a:schemeClr val="tx1"/>
                          </a:solidFill>
                          <a:effectLst/>
                          <a:latin typeface="Arial" charset="0"/>
                        </a:rPr>
                        <a:t>0.83333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1400" b="0" i="1" u="none" strike="noStrike" cap="none" normalizeH="0" baseline="0" dirty="0" smtClean="0">
                          <a:ln>
                            <a:noFill/>
                          </a:ln>
                          <a:solidFill>
                            <a:schemeClr val="tx1"/>
                          </a:solidFill>
                          <a:effectLst/>
                          <a:latin typeface="Arial" charset="0"/>
                        </a:rPr>
                        <a:t>2.50000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048072" y="1052513"/>
            <a:ext cx="7772400" cy="1470025"/>
          </a:xfrm>
        </p:spPr>
        <p:txBody>
          <a:bodyPr>
            <a:normAutofit/>
          </a:bodyPr>
          <a:lstStyle/>
          <a:p>
            <a:pPr algn="ctr" eaLnBrk="1" hangingPunct="1"/>
            <a:r>
              <a:rPr lang="es-ES" sz="2800" b="1" dirty="0" smtClean="0"/>
              <a:t>Midiendo la Eficiencia en el Sector Público</a:t>
            </a:r>
            <a:br>
              <a:rPr lang="es-ES" sz="2800" b="1" dirty="0" smtClean="0"/>
            </a:br>
            <a:r>
              <a:rPr lang="es-ES" sz="2800" dirty="0" smtClean="0"/>
              <a:t/>
            </a:r>
            <a:br>
              <a:rPr lang="es-ES" sz="2800" dirty="0" smtClean="0"/>
            </a:br>
            <a:r>
              <a:rPr lang="es-ES" sz="2800" dirty="0" smtClean="0">
                <a:effectLst/>
              </a:rPr>
              <a:t>Montevideo</a:t>
            </a:r>
            <a:r>
              <a:rPr lang="es-ES" sz="2400" dirty="0" smtClean="0">
                <a:effectLst/>
              </a:rPr>
              <a:t>, 19-23 </a:t>
            </a:r>
            <a:r>
              <a:rPr lang="es-ES" sz="2400" dirty="0" smtClean="0">
                <a:effectLst/>
              </a:rPr>
              <a:t>de </a:t>
            </a:r>
            <a:r>
              <a:rPr lang="es-ES" sz="2400" dirty="0" smtClean="0">
                <a:effectLst/>
              </a:rPr>
              <a:t>octubre </a:t>
            </a:r>
            <a:r>
              <a:rPr lang="es-ES" sz="2400" dirty="0" smtClean="0">
                <a:effectLst/>
              </a:rPr>
              <a:t>de </a:t>
            </a:r>
            <a:r>
              <a:rPr lang="es-ES" sz="2400" dirty="0" smtClean="0">
                <a:effectLst/>
              </a:rPr>
              <a:t>2015</a:t>
            </a:r>
            <a:endParaRPr lang="es-ES" sz="2400" dirty="0" smtClean="0">
              <a:effectLst/>
            </a:endParaRPr>
          </a:p>
        </p:txBody>
      </p:sp>
      <p:sp>
        <p:nvSpPr>
          <p:cNvPr id="2051" name="Rectangle 3"/>
          <p:cNvSpPr>
            <a:spLocks noGrp="1" noChangeArrowheads="1"/>
          </p:cNvSpPr>
          <p:nvPr>
            <p:ph type="subTitle" idx="1"/>
          </p:nvPr>
        </p:nvSpPr>
        <p:spPr>
          <a:xfrm>
            <a:off x="971600" y="4365625"/>
            <a:ext cx="7632650" cy="1273175"/>
          </a:xfrm>
        </p:spPr>
        <p:txBody>
          <a:bodyPr/>
          <a:lstStyle/>
          <a:p>
            <a:pPr algn="ctr" eaLnBrk="1" hangingPunct="1"/>
            <a:r>
              <a:rPr lang="es-ES" sz="2400" dirty="0" smtClean="0">
                <a:effectLst>
                  <a:outerShdw blurRad="38100" dist="38100" dir="2700000" algn="tl">
                    <a:srgbClr val="000000">
                      <a:alpha val="43137"/>
                    </a:srgbClr>
                  </a:outerShdw>
                </a:effectLst>
              </a:rPr>
              <a:t>Javier Salinas Jiménez</a:t>
            </a:r>
          </a:p>
          <a:p>
            <a:pPr algn="ctr" eaLnBrk="1" hangingPunct="1"/>
            <a:endParaRPr lang="es-ES" sz="2400" dirty="0" smtClean="0"/>
          </a:p>
          <a:p>
            <a:pPr algn="ctr" eaLnBrk="1" hangingPunct="1"/>
            <a:r>
              <a:rPr lang="es-ES" sz="2000" dirty="0" smtClean="0"/>
              <a:t>Universidad Autónoma de Madrid</a:t>
            </a:r>
          </a:p>
        </p:txBody>
      </p:sp>
      <p:cxnSp>
        <p:nvCxnSpPr>
          <p:cNvPr id="4" name="3 Conector recto"/>
          <p:cNvCxnSpPr/>
          <p:nvPr/>
        </p:nvCxnSpPr>
        <p:spPr>
          <a:xfrm>
            <a:off x="1331640" y="836712"/>
            <a:ext cx="7488832" cy="0"/>
          </a:xfrm>
          <a:prstGeom prst="line">
            <a:avLst/>
          </a:prstGeom>
          <a:ln w="38100">
            <a:solidFill>
              <a:schemeClr val="accent2">
                <a:lumMod val="20000"/>
                <a:lumOff val="80000"/>
              </a:schemeClr>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cxnSp>
        <p:nvCxnSpPr>
          <p:cNvPr id="5" name="4 Conector recto"/>
          <p:cNvCxnSpPr/>
          <p:nvPr/>
        </p:nvCxnSpPr>
        <p:spPr>
          <a:xfrm>
            <a:off x="1331640" y="1916832"/>
            <a:ext cx="7488832" cy="0"/>
          </a:xfrm>
          <a:prstGeom prst="line">
            <a:avLst/>
          </a:prstGeom>
          <a:ln w="38100">
            <a:solidFill>
              <a:schemeClr val="accent2">
                <a:lumMod val="20000"/>
                <a:lumOff val="80000"/>
              </a:schemeClr>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6306863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638"/>
            <a:ext cx="7498080" cy="562074"/>
          </a:xfrm>
        </p:spPr>
        <p:txBody>
          <a:bodyPr>
            <a:normAutofit/>
          </a:bodyPr>
          <a:lstStyle/>
          <a:p>
            <a:r>
              <a:rPr lang="es-ES" sz="2800" dirty="0" smtClean="0"/>
              <a:t>Midiendo la Eficiencia en el Sector Público</a:t>
            </a:r>
            <a:endParaRPr lang="es-ES" sz="2800" dirty="0"/>
          </a:p>
        </p:txBody>
      </p:sp>
      <p:cxnSp>
        <p:nvCxnSpPr>
          <p:cNvPr id="5" name="4 Conector recto"/>
          <p:cNvCxnSpPr/>
          <p:nvPr/>
        </p:nvCxnSpPr>
        <p:spPr>
          <a:xfrm>
            <a:off x="1475656" y="836712"/>
            <a:ext cx="7488832" cy="0"/>
          </a:xfrm>
          <a:prstGeom prst="line">
            <a:avLst/>
          </a:prstGeom>
          <a:ln w="38100">
            <a:solidFill>
              <a:schemeClr val="accent2">
                <a:lumMod val="20000"/>
                <a:lumOff val="80000"/>
              </a:schemeClr>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7" name="Rectangle 6"/>
          <p:cNvSpPr txBox="1">
            <a:spLocks noChangeArrowheads="1"/>
          </p:cNvSpPr>
          <p:nvPr/>
        </p:nvSpPr>
        <p:spPr>
          <a:xfrm>
            <a:off x="1547664" y="1412775"/>
            <a:ext cx="7128024" cy="4713387"/>
          </a:xfrm>
          <a:prstGeom prst="rect">
            <a:avLst/>
          </a:prstGeom>
        </p:spPr>
        <p:txBody>
          <a:bodyPr>
            <a:normAutofit fontScale="92500" lnSpcReduction="20000"/>
          </a:bodyPr>
          <a:lstStyle/>
          <a:p>
            <a:pPr marL="365760" marR="0" lvl="0" indent="-283464" algn="l" defTabSz="914400" rtl="0" eaLnBrk="1" fontAlgn="auto" latinLnBrk="0" hangingPunct="1">
              <a:lnSpc>
                <a:spcPct val="100000"/>
              </a:lnSpc>
              <a:spcBef>
                <a:spcPts val="600"/>
              </a:spcBef>
              <a:spcAft>
                <a:spcPts val="0"/>
              </a:spcAft>
              <a:buClr>
                <a:schemeClr val="accent1"/>
              </a:buClr>
              <a:buSzPct val="80000"/>
              <a:buFontTx/>
              <a:buNone/>
              <a:tabLst/>
              <a:defRPr/>
            </a:pPr>
            <a:r>
              <a:rPr kumimoji="0" lang="es-ES" sz="1800" b="0" i="0" u="none" strike="noStrike" kern="1200" cap="none" spc="0" normalizeH="0" baseline="0" noProof="0" dirty="0" smtClean="0">
                <a:ln>
                  <a:noFill/>
                </a:ln>
                <a:solidFill>
                  <a:schemeClr val="tx1"/>
                </a:solidFill>
                <a:effectLst/>
                <a:uLnTx/>
                <a:uFillTx/>
                <a:latin typeface="+mn-lt"/>
                <a:ea typeface="+mn-ea"/>
                <a:cs typeface="+mn-cs"/>
              </a:rPr>
              <a:t>Eficiencia de la Unidad D:</a:t>
            </a:r>
          </a:p>
          <a:p>
            <a:pPr marL="365760" marR="0" lvl="0" indent="-283464" algn="l" defTabSz="914400" rtl="0" eaLnBrk="1" fontAlgn="auto" latinLnBrk="0" hangingPunct="1">
              <a:lnSpc>
                <a:spcPct val="100000"/>
              </a:lnSpc>
              <a:spcBef>
                <a:spcPts val="600"/>
              </a:spcBef>
              <a:spcAft>
                <a:spcPts val="0"/>
              </a:spcAft>
              <a:buClr>
                <a:schemeClr val="accent1"/>
              </a:buClr>
              <a:buSzPct val="80000"/>
              <a:buFontTx/>
              <a:buNone/>
              <a:tabLst/>
              <a:defRPr/>
            </a:pPr>
            <a:endParaRPr kumimoji="0" lang="es-ES" sz="18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83464" algn="l" defTabSz="914400" rtl="0" eaLnBrk="1" fontAlgn="auto" latinLnBrk="0" hangingPunct="1">
              <a:lnSpc>
                <a:spcPct val="100000"/>
              </a:lnSpc>
              <a:spcBef>
                <a:spcPts val="600"/>
              </a:spcBef>
              <a:spcAft>
                <a:spcPts val="0"/>
              </a:spcAft>
              <a:buClr>
                <a:schemeClr val="accent1"/>
              </a:buClr>
              <a:buSzPct val="80000"/>
              <a:buFontTx/>
              <a:buNone/>
              <a:tabLst/>
              <a:defRPr/>
            </a:pPr>
            <a:endParaRPr kumimoji="0" lang="es-ES" sz="18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83464" algn="l" defTabSz="914400" rtl="0" eaLnBrk="1" fontAlgn="auto" latinLnBrk="0" hangingPunct="1">
              <a:lnSpc>
                <a:spcPct val="100000"/>
              </a:lnSpc>
              <a:spcBef>
                <a:spcPts val="600"/>
              </a:spcBef>
              <a:spcAft>
                <a:spcPts val="0"/>
              </a:spcAft>
              <a:buClr>
                <a:schemeClr val="accent1"/>
              </a:buClr>
              <a:buSzPct val="80000"/>
              <a:buFontTx/>
              <a:buNone/>
              <a:tabLst/>
              <a:defRPr/>
            </a:pPr>
            <a:r>
              <a:rPr kumimoji="0" lang="es-ES" sz="1800" b="0" i="0" u="none" strike="noStrike" kern="1200" cap="none" spc="0" normalizeH="0" baseline="0" noProof="0" dirty="0" smtClean="0">
                <a:ln>
                  <a:noFill/>
                </a:ln>
                <a:solidFill>
                  <a:schemeClr val="tx1"/>
                </a:solidFill>
                <a:effectLst/>
                <a:uLnTx/>
                <a:uFillTx/>
                <a:latin typeface="+mn-lt"/>
                <a:ea typeface="+mn-ea"/>
                <a:cs typeface="+mn-cs"/>
              </a:rPr>
              <a:t> Unidad A</a:t>
            </a:r>
          </a:p>
          <a:p>
            <a:pPr marL="365760" marR="0" lvl="0" indent="-283464" algn="l" defTabSz="914400" rtl="0" eaLnBrk="1" fontAlgn="auto" latinLnBrk="0" hangingPunct="1">
              <a:lnSpc>
                <a:spcPct val="100000"/>
              </a:lnSpc>
              <a:spcBef>
                <a:spcPts val="600"/>
              </a:spcBef>
              <a:spcAft>
                <a:spcPts val="0"/>
              </a:spcAft>
              <a:buClr>
                <a:schemeClr val="accent1"/>
              </a:buClr>
              <a:buSzPct val="80000"/>
              <a:buFontTx/>
              <a:buNone/>
              <a:tabLst/>
              <a:defRPr/>
            </a:pPr>
            <a:endParaRPr kumimoji="0" lang="es-ES" sz="18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83464" algn="l" defTabSz="914400" rtl="0" eaLnBrk="1" fontAlgn="auto" latinLnBrk="0" hangingPunct="1">
              <a:lnSpc>
                <a:spcPct val="100000"/>
              </a:lnSpc>
              <a:spcBef>
                <a:spcPts val="600"/>
              </a:spcBef>
              <a:spcAft>
                <a:spcPts val="0"/>
              </a:spcAft>
              <a:buClr>
                <a:schemeClr val="accent1"/>
              </a:buClr>
              <a:buSzPct val="80000"/>
              <a:buFontTx/>
              <a:buNone/>
              <a:tabLst/>
              <a:defRPr/>
            </a:pPr>
            <a:r>
              <a:rPr kumimoji="0" lang="es-ES" sz="1800" b="0" i="0" u="none" strike="noStrike" kern="1200" cap="none" spc="0" normalizeH="0" baseline="0" noProof="0" dirty="0" smtClean="0">
                <a:ln>
                  <a:noFill/>
                </a:ln>
                <a:solidFill>
                  <a:schemeClr val="tx1"/>
                </a:solidFill>
                <a:effectLst/>
                <a:uLnTx/>
                <a:uFillTx/>
                <a:latin typeface="+mn-lt"/>
                <a:ea typeface="+mn-ea"/>
                <a:cs typeface="+mn-cs"/>
              </a:rPr>
              <a:t> </a:t>
            </a:r>
          </a:p>
          <a:p>
            <a:pPr marL="365760" marR="0" lvl="0" indent="-283464" algn="l" defTabSz="914400" rtl="0" eaLnBrk="1" fontAlgn="auto" latinLnBrk="0" hangingPunct="1">
              <a:lnSpc>
                <a:spcPct val="100000"/>
              </a:lnSpc>
              <a:spcBef>
                <a:spcPts val="600"/>
              </a:spcBef>
              <a:spcAft>
                <a:spcPts val="0"/>
              </a:spcAft>
              <a:buClr>
                <a:schemeClr val="accent1"/>
              </a:buClr>
              <a:buSzPct val="80000"/>
              <a:buFontTx/>
              <a:buNone/>
              <a:tabLst/>
              <a:defRPr/>
            </a:pPr>
            <a:r>
              <a:rPr kumimoji="0" lang="es-ES" sz="1800" b="0" i="0" u="none" strike="noStrike" kern="1200" cap="none" spc="0" normalizeH="0" baseline="0" noProof="0" dirty="0" smtClean="0">
                <a:ln>
                  <a:noFill/>
                </a:ln>
                <a:solidFill>
                  <a:schemeClr val="tx1"/>
                </a:solidFill>
                <a:effectLst/>
                <a:uLnTx/>
                <a:uFillTx/>
                <a:latin typeface="+mn-lt"/>
                <a:ea typeface="+mn-ea"/>
                <a:cs typeface="+mn-cs"/>
              </a:rPr>
              <a:t>Unidad B</a:t>
            </a:r>
          </a:p>
          <a:p>
            <a:pPr marL="365760" marR="0" lvl="0" indent="-283464" algn="l" defTabSz="914400" rtl="0" eaLnBrk="1" fontAlgn="auto" latinLnBrk="0" hangingPunct="1">
              <a:lnSpc>
                <a:spcPct val="100000"/>
              </a:lnSpc>
              <a:spcBef>
                <a:spcPts val="600"/>
              </a:spcBef>
              <a:spcAft>
                <a:spcPts val="0"/>
              </a:spcAft>
              <a:buClr>
                <a:schemeClr val="accent1"/>
              </a:buClr>
              <a:buSzPct val="80000"/>
              <a:buFontTx/>
              <a:buNone/>
              <a:tabLst/>
              <a:defRPr/>
            </a:pPr>
            <a:endParaRPr kumimoji="0" lang="es-ES" sz="18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83464" algn="l" defTabSz="914400" rtl="0" eaLnBrk="1" fontAlgn="auto" latinLnBrk="0" hangingPunct="1">
              <a:lnSpc>
                <a:spcPct val="100000"/>
              </a:lnSpc>
              <a:spcBef>
                <a:spcPts val="600"/>
              </a:spcBef>
              <a:spcAft>
                <a:spcPts val="0"/>
              </a:spcAft>
              <a:buClr>
                <a:schemeClr val="accent1"/>
              </a:buClr>
              <a:buSzPct val="80000"/>
              <a:buFontTx/>
              <a:buNone/>
              <a:tabLst/>
              <a:defRPr/>
            </a:pPr>
            <a:r>
              <a:rPr kumimoji="0" lang="es-ES" sz="1800" b="0" i="0" u="none" strike="noStrike" kern="1200" cap="none" spc="0" normalizeH="0" baseline="0" noProof="0" dirty="0" smtClean="0">
                <a:ln>
                  <a:noFill/>
                </a:ln>
                <a:solidFill>
                  <a:schemeClr val="tx1"/>
                </a:solidFill>
                <a:effectLst/>
                <a:uLnTx/>
                <a:uFillTx/>
                <a:latin typeface="+mn-lt"/>
                <a:ea typeface="+mn-ea"/>
                <a:cs typeface="+mn-cs"/>
              </a:rPr>
              <a:t> </a:t>
            </a:r>
          </a:p>
          <a:p>
            <a:pPr marL="365760" marR="0" lvl="0" indent="-283464" algn="l" defTabSz="914400" rtl="0" eaLnBrk="1" fontAlgn="auto" latinLnBrk="0" hangingPunct="1">
              <a:lnSpc>
                <a:spcPct val="100000"/>
              </a:lnSpc>
              <a:spcBef>
                <a:spcPts val="600"/>
              </a:spcBef>
              <a:spcAft>
                <a:spcPts val="0"/>
              </a:spcAft>
              <a:buClr>
                <a:schemeClr val="accent1"/>
              </a:buClr>
              <a:buSzPct val="80000"/>
              <a:buFontTx/>
              <a:buNone/>
              <a:tabLst/>
              <a:defRPr/>
            </a:pPr>
            <a:r>
              <a:rPr kumimoji="0" lang="es-ES" sz="1800" b="0" i="0" u="none" strike="noStrike" kern="1200" cap="none" spc="0" normalizeH="0" baseline="0" noProof="0" dirty="0" smtClean="0">
                <a:ln>
                  <a:noFill/>
                </a:ln>
                <a:solidFill>
                  <a:schemeClr val="tx1"/>
                </a:solidFill>
                <a:effectLst/>
                <a:uLnTx/>
                <a:uFillTx/>
                <a:latin typeface="+mn-lt"/>
                <a:ea typeface="+mn-ea"/>
                <a:cs typeface="+mn-cs"/>
              </a:rPr>
              <a:t>Unidad C</a:t>
            </a:r>
          </a:p>
          <a:p>
            <a:pPr marL="365760" marR="0" lvl="0" indent="-283464" algn="l" defTabSz="914400" rtl="0" eaLnBrk="1" fontAlgn="auto" latinLnBrk="0" hangingPunct="1">
              <a:lnSpc>
                <a:spcPct val="100000"/>
              </a:lnSpc>
              <a:spcBef>
                <a:spcPts val="600"/>
              </a:spcBef>
              <a:spcAft>
                <a:spcPts val="0"/>
              </a:spcAft>
              <a:buClr>
                <a:schemeClr val="accent1"/>
              </a:buClr>
              <a:buSzPct val="80000"/>
              <a:buFontTx/>
              <a:buNone/>
              <a:tabLst/>
              <a:defRPr/>
            </a:pPr>
            <a:endParaRPr kumimoji="0" lang="es-ES" sz="18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83464" algn="l" defTabSz="914400" rtl="0" eaLnBrk="1" fontAlgn="auto" latinLnBrk="0" hangingPunct="1">
              <a:lnSpc>
                <a:spcPct val="100000"/>
              </a:lnSpc>
              <a:spcBef>
                <a:spcPts val="600"/>
              </a:spcBef>
              <a:spcAft>
                <a:spcPts val="0"/>
              </a:spcAft>
              <a:buClr>
                <a:schemeClr val="accent1"/>
              </a:buClr>
              <a:buSzPct val="80000"/>
              <a:buFontTx/>
              <a:buNone/>
              <a:tabLst/>
              <a:defRPr/>
            </a:pPr>
            <a:r>
              <a:rPr kumimoji="0" lang="es-ES" sz="1800" b="0" i="0" u="none" strike="noStrike" kern="1200" cap="none" spc="0" normalizeH="0" baseline="0" noProof="0" dirty="0" smtClean="0">
                <a:ln>
                  <a:noFill/>
                </a:ln>
                <a:solidFill>
                  <a:schemeClr val="tx1"/>
                </a:solidFill>
                <a:effectLst/>
                <a:uLnTx/>
                <a:uFillTx/>
                <a:latin typeface="+mn-lt"/>
                <a:ea typeface="+mn-ea"/>
                <a:cs typeface="+mn-cs"/>
              </a:rPr>
              <a:t> </a:t>
            </a:r>
          </a:p>
          <a:p>
            <a:pPr marL="365760" marR="0" lvl="0" indent="-283464" algn="l" defTabSz="914400" rtl="0" eaLnBrk="1" fontAlgn="auto" latinLnBrk="0" hangingPunct="1">
              <a:lnSpc>
                <a:spcPct val="100000"/>
              </a:lnSpc>
              <a:spcBef>
                <a:spcPts val="600"/>
              </a:spcBef>
              <a:spcAft>
                <a:spcPts val="0"/>
              </a:spcAft>
              <a:buClr>
                <a:schemeClr val="accent1"/>
              </a:buClr>
              <a:buSzPct val="80000"/>
              <a:buFontTx/>
              <a:buNone/>
              <a:tabLst/>
              <a:defRPr/>
            </a:pPr>
            <a:r>
              <a:rPr kumimoji="0" lang="es-ES" sz="1800" b="0" i="0" u="none" strike="noStrike" kern="1200" cap="none" spc="0" normalizeH="0" baseline="0" noProof="0" dirty="0" smtClean="0">
                <a:ln>
                  <a:noFill/>
                </a:ln>
                <a:solidFill>
                  <a:schemeClr val="tx1"/>
                </a:solidFill>
                <a:effectLst/>
                <a:uLnTx/>
                <a:uFillTx/>
                <a:latin typeface="+mn-lt"/>
                <a:ea typeface="+mn-ea"/>
                <a:cs typeface="+mn-cs"/>
              </a:rPr>
              <a:t>Unidad E</a:t>
            </a:r>
          </a:p>
          <a:p>
            <a:pPr marL="365760" marR="0" lvl="0" indent="-283464" algn="l" defTabSz="914400" rtl="0" eaLnBrk="1" fontAlgn="auto" latinLnBrk="0" hangingPunct="1">
              <a:lnSpc>
                <a:spcPct val="100000"/>
              </a:lnSpc>
              <a:spcBef>
                <a:spcPts val="600"/>
              </a:spcBef>
              <a:spcAft>
                <a:spcPts val="0"/>
              </a:spcAft>
              <a:buClr>
                <a:schemeClr val="accent1"/>
              </a:buClr>
              <a:buSzPct val="80000"/>
              <a:buFontTx/>
              <a:buNone/>
              <a:tabLst/>
              <a:defRPr/>
            </a:pPr>
            <a:endParaRPr kumimoji="0" lang="es-ES" sz="18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83464" algn="l" defTabSz="914400" rtl="0" eaLnBrk="1" fontAlgn="auto" latinLnBrk="0" hangingPunct="1">
              <a:lnSpc>
                <a:spcPct val="100000"/>
              </a:lnSpc>
              <a:spcBef>
                <a:spcPts val="600"/>
              </a:spcBef>
              <a:spcAft>
                <a:spcPts val="0"/>
              </a:spcAft>
              <a:buClr>
                <a:schemeClr val="accent1"/>
              </a:buClr>
              <a:buSzPct val="80000"/>
              <a:buFontTx/>
              <a:buNone/>
              <a:tabLst/>
              <a:defRPr/>
            </a:pPr>
            <a:endParaRPr kumimoji="0" lang="es-ES" sz="18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83464" algn="l" defTabSz="914400" rtl="0" eaLnBrk="1" fontAlgn="auto" latinLnBrk="0" hangingPunct="1">
              <a:lnSpc>
                <a:spcPct val="100000"/>
              </a:lnSpc>
              <a:spcBef>
                <a:spcPts val="600"/>
              </a:spcBef>
              <a:spcAft>
                <a:spcPts val="0"/>
              </a:spcAft>
              <a:buClr>
                <a:schemeClr val="accent1"/>
              </a:buClr>
              <a:buSzPct val="80000"/>
              <a:buFontTx/>
              <a:buNone/>
              <a:tabLst/>
              <a:defRPr/>
            </a:pPr>
            <a:r>
              <a:rPr kumimoji="0" lang="es-ES" sz="1800" b="0" i="0" u="none" strike="noStrike" kern="1200" cap="none" spc="0" normalizeH="0" baseline="0" noProof="0" dirty="0" smtClean="0">
                <a:ln>
                  <a:noFill/>
                </a:ln>
                <a:solidFill>
                  <a:schemeClr val="tx1"/>
                </a:solidFill>
                <a:effectLst/>
                <a:uLnTx/>
                <a:uFillTx/>
                <a:latin typeface="+mn-lt"/>
                <a:ea typeface="+mn-ea"/>
                <a:cs typeface="+mn-cs"/>
              </a:rPr>
              <a:t>Unidad F </a:t>
            </a:r>
          </a:p>
        </p:txBody>
      </p:sp>
      <p:graphicFrame>
        <p:nvGraphicFramePr>
          <p:cNvPr id="97282" name="Object 9"/>
          <p:cNvGraphicFramePr>
            <a:graphicFrameLocks noChangeAspect="1"/>
          </p:cNvGraphicFramePr>
          <p:nvPr/>
        </p:nvGraphicFramePr>
        <p:xfrm>
          <a:off x="2913063" y="3802559"/>
          <a:ext cx="2579687" cy="490537"/>
        </p:xfrm>
        <a:graphic>
          <a:graphicData uri="http://schemas.openxmlformats.org/presentationml/2006/ole">
            <mc:AlternateContent xmlns:mc="http://schemas.openxmlformats.org/markup-compatibility/2006">
              <mc:Choice xmlns:v="urn:schemas-microsoft-com:vml" Requires="v">
                <p:oleObj spid="_x0000_s97378" name="Ecuación" r:id="rId5" imgW="2070100" imgH="393700" progId="Equation.3">
                  <p:embed/>
                </p:oleObj>
              </mc:Choice>
              <mc:Fallback>
                <p:oleObj name="Ecuación" r:id="rId5" imgW="2070100" imgH="393700" progId="Equation.3">
                  <p:embed/>
                  <p:pic>
                    <p:nvPicPr>
                      <p:cNvPr id="0" name="Object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13063" y="3802559"/>
                        <a:ext cx="2579687" cy="4905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7283" name="Object 7"/>
          <p:cNvGraphicFramePr>
            <a:graphicFrameLocks noChangeAspect="1"/>
          </p:cNvGraphicFramePr>
          <p:nvPr/>
        </p:nvGraphicFramePr>
        <p:xfrm>
          <a:off x="4192488" y="1274341"/>
          <a:ext cx="2971800" cy="498475"/>
        </p:xfrm>
        <a:graphic>
          <a:graphicData uri="http://schemas.openxmlformats.org/presentationml/2006/ole">
            <mc:AlternateContent xmlns:mc="http://schemas.openxmlformats.org/markup-compatibility/2006">
              <mc:Choice xmlns:v="urn:schemas-microsoft-com:vml" Requires="v">
                <p:oleObj spid="_x0000_s97379" name="Ecuación" r:id="rId7" imgW="2324100" imgH="393700" progId="Equation.3">
                  <p:embed/>
                </p:oleObj>
              </mc:Choice>
              <mc:Fallback>
                <p:oleObj name="Ecuación" r:id="rId7" imgW="2324100" imgH="393700" progId="Equation.3">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92488" y="1274341"/>
                        <a:ext cx="2971800" cy="4984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7284" name="Object 12"/>
          <p:cNvGraphicFramePr>
            <a:graphicFrameLocks noChangeAspect="1"/>
          </p:cNvGraphicFramePr>
          <p:nvPr/>
        </p:nvGraphicFramePr>
        <p:xfrm>
          <a:off x="2998788" y="5492378"/>
          <a:ext cx="2373312" cy="454025"/>
        </p:xfrm>
        <a:graphic>
          <a:graphicData uri="http://schemas.openxmlformats.org/presentationml/2006/ole">
            <mc:AlternateContent xmlns:mc="http://schemas.openxmlformats.org/markup-compatibility/2006">
              <mc:Choice xmlns:v="urn:schemas-microsoft-com:vml" Requires="v">
                <p:oleObj spid="_x0000_s97380" name="Ecuación" r:id="rId9" imgW="2057400" imgH="393700" progId="Equation.3">
                  <p:embed/>
                </p:oleObj>
              </mc:Choice>
              <mc:Fallback>
                <p:oleObj name="Ecuación" r:id="rId9" imgW="2057400" imgH="393700" progId="Equation.3">
                  <p:embed/>
                  <p:pic>
                    <p:nvPicPr>
                      <p:cNvPr id="0" name="Object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998788" y="5492378"/>
                        <a:ext cx="2373312" cy="4540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7285" name="Object 15"/>
          <p:cNvGraphicFramePr>
            <a:graphicFrameLocks noChangeAspect="1"/>
          </p:cNvGraphicFramePr>
          <p:nvPr/>
        </p:nvGraphicFramePr>
        <p:xfrm>
          <a:off x="2867025" y="2132856"/>
          <a:ext cx="2743200" cy="503237"/>
        </p:xfrm>
        <a:graphic>
          <a:graphicData uri="http://schemas.openxmlformats.org/presentationml/2006/ole">
            <mc:AlternateContent xmlns:mc="http://schemas.openxmlformats.org/markup-compatibility/2006">
              <mc:Choice xmlns:v="urn:schemas-microsoft-com:vml" Requires="v">
                <p:oleObj spid="_x0000_s97381" name="Ecuación" r:id="rId11" imgW="2145369" imgH="393529" progId="Equation.3">
                  <p:embed/>
                </p:oleObj>
              </mc:Choice>
              <mc:Fallback>
                <p:oleObj name="Ecuación" r:id="rId11" imgW="2145369" imgH="393529" progId="Equation.3">
                  <p:embed/>
                  <p:pic>
                    <p:nvPicPr>
                      <p:cNvPr id="0" name="Object 1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867025" y="2132856"/>
                        <a:ext cx="2743200" cy="5032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7286" name="Object 16"/>
          <p:cNvGraphicFramePr>
            <a:graphicFrameLocks noChangeAspect="1"/>
          </p:cNvGraphicFramePr>
          <p:nvPr/>
        </p:nvGraphicFramePr>
        <p:xfrm>
          <a:off x="2915816" y="2988246"/>
          <a:ext cx="2297113" cy="512762"/>
        </p:xfrm>
        <a:graphic>
          <a:graphicData uri="http://schemas.openxmlformats.org/presentationml/2006/ole">
            <mc:AlternateContent xmlns:mc="http://schemas.openxmlformats.org/markup-compatibility/2006">
              <mc:Choice xmlns:v="urn:schemas-microsoft-com:vml" Requires="v">
                <p:oleObj spid="_x0000_s97382" name="Ecuación" r:id="rId13" imgW="1765300" imgH="393700" progId="Equation.3">
                  <p:embed/>
                </p:oleObj>
              </mc:Choice>
              <mc:Fallback>
                <p:oleObj name="Ecuación" r:id="rId13" imgW="1765300" imgH="393700" progId="Equation.3">
                  <p:embed/>
                  <p:pic>
                    <p:nvPicPr>
                      <p:cNvPr id="0" name="Object 1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915816" y="2988246"/>
                        <a:ext cx="2297113" cy="5127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7287" name="Object 17"/>
          <p:cNvGraphicFramePr>
            <a:graphicFrameLocks noChangeAspect="1"/>
          </p:cNvGraphicFramePr>
          <p:nvPr/>
        </p:nvGraphicFramePr>
        <p:xfrm>
          <a:off x="2987824" y="4653136"/>
          <a:ext cx="2290763" cy="501650"/>
        </p:xfrm>
        <a:graphic>
          <a:graphicData uri="http://schemas.openxmlformats.org/presentationml/2006/ole">
            <mc:AlternateContent xmlns:mc="http://schemas.openxmlformats.org/markup-compatibility/2006">
              <mc:Choice xmlns:v="urn:schemas-microsoft-com:vml" Requires="v">
                <p:oleObj spid="_x0000_s97383" name="Ecuación" r:id="rId15" imgW="1803400" imgH="393700" progId="Equation.3">
                  <p:embed/>
                </p:oleObj>
              </mc:Choice>
              <mc:Fallback>
                <p:oleObj name="Ecuación" r:id="rId15" imgW="1803400" imgH="393700" progId="Equation.3">
                  <p:embed/>
                  <p:pic>
                    <p:nvPicPr>
                      <p:cNvPr id="0" name="Object 1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987824" y="4653136"/>
                        <a:ext cx="2290763" cy="501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638"/>
            <a:ext cx="7498080" cy="562074"/>
          </a:xfrm>
        </p:spPr>
        <p:txBody>
          <a:bodyPr>
            <a:normAutofit/>
          </a:bodyPr>
          <a:lstStyle/>
          <a:p>
            <a:r>
              <a:rPr lang="es-ES" sz="2800" dirty="0" smtClean="0"/>
              <a:t>Midiendo la Eficiencia en el Sector Público</a:t>
            </a:r>
            <a:endParaRPr lang="es-ES" sz="2800" dirty="0"/>
          </a:p>
        </p:txBody>
      </p:sp>
      <p:cxnSp>
        <p:nvCxnSpPr>
          <p:cNvPr id="5" name="4 Conector recto"/>
          <p:cNvCxnSpPr/>
          <p:nvPr/>
        </p:nvCxnSpPr>
        <p:spPr>
          <a:xfrm>
            <a:off x="1475656" y="836712"/>
            <a:ext cx="7488832" cy="0"/>
          </a:xfrm>
          <a:prstGeom prst="line">
            <a:avLst/>
          </a:prstGeom>
          <a:ln w="38100">
            <a:solidFill>
              <a:schemeClr val="accent2">
                <a:lumMod val="20000"/>
                <a:lumOff val="80000"/>
              </a:schemeClr>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6" name="Text Box 4"/>
          <p:cNvSpPr txBox="1">
            <a:spLocks noChangeArrowheads="1"/>
          </p:cNvSpPr>
          <p:nvPr/>
        </p:nvSpPr>
        <p:spPr>
          <a:xfrm>
            <a:off x="1371600" y="1052736"/>
            <a:ext cx="7448872" cy="4608512"/>
          </a:xfrm>
          <a:prstGeom prst="rect">
            <a:avLst/>
          </a:prstGeom>
          <a:solidFill>
            <a:schemeClr val="bg1"/>
          </a:solidFill>
        </p:spPr>
        <p:txBody>
          <a:bodyPr>
            <a:normAutofit/>
          </a:bodyPr>
          <a:lstStyle/>
          <a:p>
            <a:pPr marL="365760" marR="0" lvl="0" indent="-283464" algn="l" defTabSz="914400" rtl="0" eaLnBrk="1" fontAlgn="auto" latinLnBrk="0" hangingPunct="1">
              <a:lnSpc>
                <a:spcPct val="100000"/>
              </a:lnSpc>
              <a:spcBef>
                <a:spcPct val="0"/>
              </a:spcBef>
              <a:spcAft>
                <a:spcPts val="0"/>
              </a:spcAft>
              <a:buClr>
                <a:schemeClr val="accent1"/>
              </a:buClr>
              <a:buSzPct val="80000"/>
              <a:buFont typeface="Wingdings 2"/>
              <a:buChar char=""/>
              <a:tabLst/>
              <a:defRPr/>
            </a:pPr>
            <a:endParaRPr kumimoji="0" lang="es-ES_tradnl" sz="2000" b="0" i="0" u="none" strike="noStrike" kern="1200" cap="none" spc="0" normalizeH="0" baseline="0" noProof="0" dirty="0" smtClean="0">
              <a:ln>
                <a:noFill/>
              </a:ln>
              <a:solidFill>
                <a:schemeClr val="tx1"/>
              </a:solidFill>
              <a:effectLst/>
              <a:uLnTx/>
              <a:uFillTx/>
              <a:latin typeface="+mn-lt"/>
              <a:ea typeface="+mn-ea"/>
              <a:cs typeface="+mn-cs"/>
            </a:endParaRPr>
          </a:p>
          <a:p>
            <a:pPr marL="87313" lvl="0" indent="-4763" algn="l" fontAlgn="auto">
              <a:spcAft>
                <a:spcPts val="0"/>
              </a:spcAft>
              <a:buClr>
                <a:schemeClr val="accent1"/>
              </a:buClr>
              <a:buSzPct val="80000"/>
            </a:pPr>
            <a:r>
              <a:rPr lang="es-ES" sz="2000" b="1" dirty="0">
                <a:latin typeface="+mn-lt"/>
              </a:rPr>
              <a:t>Unidad </a:t>
            </a:r>
            <a:r>
              <a:rPr lang="es-ES" sz="2000" b="1" dirty="0" smtClean="0">
                <a:latin typeface="+mn-lt"/>
              </a:rPr>
              <a:t>D:</a:t>
            </a:r>
            <a:r>
              <a:rPr lang="es-ES" sz="2000" dirty="0" smtClean="0">
                <a:latin typeface="+mn-lt"/>
              </a:rPr>
              <a:t>  </a:t>
            </a:r>
            <a:r>
              <a:rPr lang="es-ES" sz="2000" dirty="0">
                <a:latin typeface="+mn-lt"/>
              </a:rPr>
              <a:t>grupo de referencia formado por una unidad (hipotética) combinación de</a:t>
            </a:r>
            <a:r>
              <a:rPr lang="es-ES" sz="2000" dirty="0" smtClean="0">
                <a:latin typeface="+mn-lt"/>
              </a:rPr>
              <a:t>:</a:t>
            </a:r>
            <a:endParaRPr lang="es-ES" sz="2000" dirty="0">
              <a:latin typeface="+mn-lt"/>
            </a:endParaRPr>
          </a:p>
          <a:p>
            <a:pPr marL="365760" lvl="0" indent="-283464" algn="l" fontAlgn="auto">
              <a:spcAft>
                <a:spcPts val="0"/>
              </a:spcAft>
              <a:buClr>
                <a:schemeClr val="accent1"/>
              </a:buClr>
              <a:buSzPct val="80000"/>
              <a:buFont typeface="Wingdings 2"/>
              <a:buChar char=""/>
            </a:pPr>
            <a:r>
              <a:rPr lang="es-ES" sz="2000" dirty="0">
                <a:latin typeface="+mn-lt"/>
              </a:rPr>
              <a:t>la Unidad B, con un peso de 0.116 </a:t>
            </a:r>
            <a:r>
              <a:rPr lang="es-ES" sz="2000" dirty="0" smtClean="0">
                <a:latin typeface="+mn-lt"/>
              </a:rPr>
              <a:t>(</a:t>
            </a:r>
            <a:r>
              <a:rPr lang="es-ES_tradnl" sz="2000" dirty="0" smtClean="0">
                <a:cs typeface="Times New Roman" pitchFamily="18" charset="0"/>
              </a:rPr>
              <a:t>(</a:t>
            </a:r>
            <a:r>
              <a:rPr lang="es-ES_tradnl" sz="2000" dirty="0" smtClean="0">
                <a:cs typeface="Times New Roman" pitchFamily="18" charset="0"/>
                <a:sym typeface="Symbol" pitchFamily="18" charset="2"/>
              </a:rPr>
              <a:t></a:t>
            </a:r>
            <a:r>
              <a:rPr lang="es-ES_tradnl" sz="2000" baseline="-30000" dirty="0" smtClean="0">
                <a:cs typeface="Times New Roman" pitchFamily="18" charset="0"/>
              </a:rPr>
              <a:t>B</a:t>
            </a:r>
            <a:r>
              <a:rPr lang="es-ES" sz="2000" dirty="0" smtClean="0">
                <a:latin typeface="+mn-lt"/>
              </a:rPr>
              <a:t>) </a:t>
            </a:r>
            <a:r>
              <a:rPr lang="es-ES" sz="2000" dirty="0">
                <a:latin typeface="+mn-lt"/>
              </a:rPr>
              <a:t>y de</a:t>
            </a:r>
          </a:p>
          <a:p>
            <a:pPr marL="365760" lvl="0" indent="-283464" algn="l" fontAlgn="auto">
              <a:spcAft>
                <a:spcPts val="0"/>
              </a:spcAft>
              <a:buClr>
                <a:schemeClr val="accent1"/>
              </a:buClr>
              <a:buSzPct val="80000"/>
              <a:buFont typeface="Wingdings 2"/>
              <a:buChar char=""/>
            </a:pPr>
            <a:r>
              <a:rPr lang="es-ES" sz="2000" dirty="0" smtClean="0">
                <a:latin typeface="+mn-lt"/>
              </a:rPr>
              <a:t>la </a:t>
            </a:r>
            <a:r>
              <a:rPr lang="es-ES" sz="2000" dirty="0">
                <a:latin typeface="+mn-lt"/>
              </a:rPr>
              <a:t>Unidad E con un peso de 0.537</a:t>
            </a:r>
            <a:r>
              <a:rPr lang="es-ES" sz="2000" dirty="0" smtClean="0">
                <a:latin typeface="+mn-lt"/>
              </a:rPr>
              <a:t>(</a:t>
            </a:r>
            <a:r>
              <a:rPr lang="es-ES_tradnl" sz="2000" dirty="0" smtClean="0">
                <a:cs typeface="Times New Roman" pitchFamily="18" charset="0"/>
              </a:rPr>
              <a:t>(</a:t>
            </a:r>
            <a:r>
              <a:rPr lang="es-ES_tradnl" sz="2000" dirty="0" smtClean="0">
                <a:cs typeface="Times New Roman" pitchFamily="18" charset="0"/>
                <a:sym typeface="Symbol" pitchFamily="18" charset="2"/>
              </a:rPr>
              <a:t></a:t>
            </a:r>
            <a:r>
              <a:rPr lang="es-ES_tradnl" sz="2000" baseline="-30000" dirty="0">
                <a:cs typeface="Times New Roman" pitchFamily="18" charset="0"/>
                <a:sym typeface="Symbol" pitchFamily="18" charset="2"/>
              </a:rPr>
              <a:t>E</a:t>
            </a:r>
            <a:r>
              <a:rPr lang="es-ES" sz="2000" dirty="0" smtClean="0">
                <a:latin typeface="+mn-lt"/>
              </a:rPr>
              <a:t>).</a:t>
            </a:r>
            <a:endParaRPr lang="es-ES" sz="2000" dirty="0">
              <a:latin typeface="+mn-lt"/>
            </a:endParaRPr>
          </a:p>
        </p:txBody>
      </p:sp>
      <p:graphicFrame>
        <p:nvGraphicFramePr>
          <p:cNvPr id="15" name="Group 173"/>
          <p:cNvGraphicFramePr>
            <a:graphicFrameLocks noGrp="1"/>
          </p:cNvGraphicFramePr>
          <p:nvPr/>
        </p:nvGraphicFramePr>
        <p:xfrm>
          <a:off x="1835224" y="3081416"/>
          <a:ext cx="6553200" cy="2520951"/>
        </p:xfrm>
        <a:graphic>
          <a:graphicData uri="http://schemas.openxmlformats.org/drawingml/2006/table">
            <a:tbl>
              <a:tblPr/>
              <a:tblGrid>
                <a:gridCol w="1373188"/>
                <a:gridCol w="1292225"/>
                <a:gridCol w="2735659"/>
                <a:gridCol w="1152128"/>
              </a:tblGrid>
              <a:tr h="5953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 sz="1600" b="0" i="0" u="none" strike="noStrike" cap="none" normalizeH="0" baseline="0" dirty="0" smtClean="0">
                        <a:ln>
                          <a:noFill/>
                        </a:ln>
                        <a:solidFill>
                          <a:schemeClr val="tx1"/>
                        </a:solidFill>
                        <a:effectLst/>
                        <a:latin typeface="+mj-lt"/>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600" b="1" i="0" u="none" strike="noStrike" cap="none" normalizeH="0" baseline="0" smtClean="0">
                          <a:ln>
                            <a:noFill/>
                          </a:ln>
                          <a:solidFill>
                            <a:schemeClr val="tx1"/>
                          </a:solidFill>
                          <a:effectLst/>
                          <a:latin typeface="+mj-lt"/>
                          <a:cs typeface="Times New Roman" pitchFamily="18" charset="0"/>
                        </a:rPr>
                        <a:t>Consumo</a:t>
                      </a:r>
                      <a:endParaRPr kumimoji="0" lang="es-ES" sz="1600" b="0" i="0" u="none" strike="noStrike" cap="none" normalizeH="0" baseline="0" smtClean="0">
                        <a:ln>
                          <a:noFill/>
                        </a:ln>
                        <a:solidFill>
                          <a:schemeClr val="tx1"/>
                        </a:solidFill>
                        <a:effectLst/>
                        <a:latin typeface="+mj-lt"/>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600" b="1" i="0" u="none" strike="noStrike" cap="none" normalizeH="0" baseline="0" dirty="0" smtClean="0">
                          <a:ln>
                            <a:noFill/>
                          </a:ln>
                          <a:solidFill>
                            <a:schemeClr val="tx1"/>
                          </a:solidFill>
                          <a:effectLst/>
                          <a:latin typeface="+mj-lt"/>
                          <a:cs typeface="Times New Roman" pitchFamily="18" charset="0"/>
                        </a:rPr>
                        <a:t>Objetivo</a:t>
                      </a:r>
                      <a:endParaRPr kumimoji="0" lang="es-ES" sz="1600" b="0" i="0" u="none" strike="noStrike" cap="none" normalizeH="0" baseline="0" dirty="0" smtClean="0">
                        <a:ln>
                          <a:noFill/>
                        </a:ln>
                        <a:solidFill>
                          <a:schemeClr val="tx1"/>
                        </a:solidFill>
                        <a:effectLst/>
                        <a:latin typeface="+mj-lt"/>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600" b="1" i="0" u="none" strike="noStrike" cap="none" normalizeH="0" baseline="0" smtClean="0">
                          <a:ln>
                            <a:noFill/>
                          </a:ln>
                          <a:solidFill>
                            <a:schemeClr val="tx1"/>
                          </a:solidFill>
                          <a:effectLst/>
                          <a:latin typeface="+mj-lt"/>
                          <a:cs typeface="Times New Roman" pitchFamily="18" charset="0"/>
                        </a:rPr>
                        <a:t>Posible mejora</a:t>
                      </a:r>
                      <a:endParaRPr kumimoji="0" lang="es-ES" sz="1600" b="0" i="0" u="none" strike="noStrike" cap="none" normalizeH="0" baseline="0" smtClean="0">
                        <a:ln>
                          <a:noFill/>
                        </a:ln>
                        <a:solidFill>
                          <a:schemeClr val="tx1"/>
                        </a:solidFill>
                        <a:effectLst/>
                        <a:latin typeface="+mj-lt"/>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953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600" b="1" i="0" u="none" strike="noStrike" cap="none" normalizeH="0" baseline="0" smtClean="0">
                          <a:ln>
                            <a:noFill/>
                          </a:ln>
                          <a:solidFill>
                            <a:schemeClr val="tx1"/>
                          </a:solidFill>
                          <a:effectLst/>
                          <a:latin typeface="+mj-lt"/>
                          <a:cs typeface="Times New Roman" pitchFamily="18" charset="0"/>
                        </a:rPr>
                        <a:t>Input 1</a:t>
                      </a:r>
                      <a:endParaRPr kumimoji="0" lang="es-ES" sz="1600" b="0" i="0" u="none" strike="noStrike" cap="none" normalizeH="0" baseline="0" smtClean="0">
                        <a:ln>
                          <a:noFill/>
                        </a:ln>
                        <a:solidFill>
                          <a:schemeClr val="tx1"/>
                        </a:solidFill>
                        <a:effectLst/>
                        <a:latin typeface="+mj-lt"/>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600" b="0" i="0" u="none" strike="noStrike" cap="none" normalizeH="0" baseline="0" smtClean="0">
                          <a:ln>
                            <a:noFill/>
                          </a:ln>
                          <a:solidFill>
                            <a:schemeClr val="tx1"/>
                          </a:solidFill>
                          <a:effectLst/>
                          <a:latin typeface="+mj-lt"/>
                          <a:cs typeface="Times New Roman" pitchFamily="18" charset="0"/>
                        </a:rPr>
                        <a:t>3.5</a:t>
                      </a:r>
                      <a:endParaRPr kumimoji="0" lang="es-ES" sz="1600" b="0" i="0" u="none" strike="noStrike" cap="none" normalizeH="0" baseline="0" smtClean="0">
                        <a:ln>
                          <a:noFill/>
                        </a:ln>
                        <a:solidFill>
                          <a:schemeClr val="tx1"/>
                        </a:solidFill>
                        <a:effectLst/>
                        <a:latin typeface="+mj-lt"/>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600" b="0" i="1" u="none" strike="noStrike" cap="none" normalizeH="0" baseline="0" dirty="0" smtClean="0">
                          <a:ln>
                            <a:noFill/>
                          </a:ln>
                          <a:solidFill>
                            <a:schemeClr val="tx1"/>
                          </a:solidFill>
                          <a:effectLst/>
                          <a:latin typeface="+mj-lt"/>
                          <a:cs typeface="Times New Roman" pitchFamily="18" charset="0"/>
                        </a:rPr>
                        <a:t>0.116</a:t>
                      </a:r>
                      <a:r>
                        <a:rPr kumimoji="0" lang="es-ES" sz="1600" b="0" i="0" u="none" strike="noStrike" cap="none" normalizeH="0" baseline="0" dirty="0" smtClean="0">
                          <a:ln>
                            <a:noFill/>
                          </a:ln>
                          <a:solidFill>
                            <a:schemeClr val="tx1"/>
                          </a:solidFill>
                          <a:effectLst/>
                          <a:latin typeface="+mj-lt"/>
                          <a:cs typeface="Times New Roman" pitchFamily="18" charset="0"/>
                        </a:rPr>
                        <a:t> x 8 + </a:t>
                      </a:r>
                      <a:r>
                        <a:rPr kumimoji="0" lang="es-ES" sz="1600" b="0" i="1" u="none" strike="noStrike" cap="none" normalizeH="0" baseline="0" dirty="0" smtClean="0">
                          <a:ln>
                            <a:noFill/>
                          </a:ln>
                          <a:solidFill>
                            <a:schemeClr val="tx1"/>
                          </a:solidFill>
                          <a:effectLst/>
                          <a:latin typeface="+mj-lt"/>
                          <a:cs typeface="Times New Roman" pitchFamily="18" charset="0"/>
                        </a:rPr>
                        <a:t>0.537</a:t>
                      </a:r>
                      <a:r>
                        <a:rPr kumimoji="0" lang="es-ES" sz="1600" b="0" i="0" u="none" strike="noStrike" cap="none" normalizeH="0" baseline="0" dirty="0" smtClean="0">
                          <a:ln>
                            <a:noFill/>
                          </a:ln>
                          <a:solidFill>
                            <a:schemeClr val="tx1"/>
                          </a:solidFill>
                          <a:effectLst/>
                          <a:latin typeface="+mj-lt"/>
                          <a:cs typeface="Times New Roman" pitchFamily="18" charset="0"/>
                        </a:rPr>
                        <a:t> x 4 = 3.1</a:t>
                      </a:r>
                      <a:endParaRPr kumimoji="0" lang="es-ES" sz="1600" b="0" i="0" u="none" strike="noStrike" cap="none" normalizeH="0" baseline="0" dirty="0" smtClean="0">
                        <a:ln>
                          <a:noFill/>
                        </a:ln>
                        <a:solidFill>
                          <a:schemeClr val="tx1"/>
                        </a:solidFill>
                        <a:effectLst/>
                        <a:latin typeface="+mj-lt"/>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600" b="0" i="0" u="none" strike="noStrike" cap="none" normalizeH="0" baseline="0" smtClean="0">
                          <a:ln>
                            <a:noFill/>
                          </a:ln>
                          <a:solidFill>
                            <a:schemeClr val="tx1"/>
                          </a:solidFill>
                          <a:effectLst/>
                          <a:latin typeface="+mj-lt"/>
                          <a:cs typeface="Times New Roman" pitchFamily="18" charset="0"/>
                        </a:rPr>
                        <a:t>12.2%</a:t>
                      </a:r>
                      <a:endParaRPr kumimoji="0" lang="es-ES" sz="1600" b="0" i="0" u="none" strike="noStrike" cap="none" normalizeH="0" baseline="0" smtClean="0">
                        <a:ln>
                          <a:noFill/>
                        </a:ln>
                        <a:solidFill>
                          <a:schemeClr val="tx1"/>
                        </a:solidFill>
                        <a:effectLst/>
                        <a:latin typeface="+mj-lt"/>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0008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600" b="1" i="0" u="none" strike="noStrike" cap="none" normalizeH="0" baseline="0" smtClean="0">
                          <a:ln>
                            <a:noFill/>
                          </a:ln>
                          <a:solidFill>
                            <a:schemeClr val="tx1"/>
                          </a:solidFill>
                          <a:effectLst/>
                          <a:latin typeface="+mj-lt"/>
                          <a:cs typeface="Times New Roman" pitchFamily="18" charset="0"/>
                        </a:rPr>
                        <a:t>Input 2</a:t>
                      </a:r>
                      <a:endParaRPr kumimoji="0" lang="es-ES" sz="1600" b="0" i="0" u="none" strike="noStrike" cap="none" normalizeH="0" baseline="0" smtClean="0">
                        <a:ln>
                          <a:noFill/>
                        </a:ln>
                        <a:solidFill>
                          <a:schemeClr val="tx1"/>
                        </a:solidFill>
                        <a:effectLst/>
                        <a:latin typeface="+mj-lt"/>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600" b="0" i="0" u="none" strike="noStrike" cap="none" normalizeH="0" baseline="0" smtClean="0">
                          <a:ln>
                            <a:noFill/>
                          </a:ln>
                          <a:solidFill>
                            <a:schemeClr val="tx1"/>
                          </a:solidFill>
                          <a:effectLst/>
                          <a:latin typeface="+mj-lt"/>
                          <a:cs typeface="Times New Roman" pitchFamily="18" charset="0"/>
                        </a:rPr>
                        <a:t>2.5</a:t>
                      </a:r>
                      <a:endParaRPr kumimoji="0" lang="es-ES" sz="1600" b="0" i="0" u="none" strike="noStrike" cap="none" normalizeH="0" baseline="0" smtClean="0">
                        <a:ln>
                          <a:noFill/>
                        </a:ln>
                        <a:solidFill>
                          <a:schemeClr val="tx1"/>
                        </a:solidFill>
                        <a:effectLst/>
                        <a:latin typeface="+mj-lt"/>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600" b="0" i="1" u="none" strike="noStrike" cap="none" normalizeH="0" baseline="0" dirty="0" smtClean="0">
                          <a:ln>
                            <a:noFill/>
                          </a:ln>
                          <a:solidFill>
                            <a:schemeClr val="tx1"/>
                          </a:solidFill>
                          <a:effectLst/>
                          <a:latin typeface="+mj-lt"/>
                          <a:cs typeface="Times New Roman" pitchFamily="18" charset="0"/>
                        </a:rPr>
                        <a:t>0.116</a:t>
                      </a:r>
                      <a:r>
                        <a:rPr kumimoji="0" lang="es-ES" sz="1600" b="0" i="0" u="none" strike="noStrike" cap="none" normalizeH="0" baseline="0" dirty="0" smtClean="0">
                          <a:ln>
                            <a:noFill/>
                          </a:ln>
                          <a:solidFill>
                            <a:schemeClr val="tx1"/>
                          </a:solidFill>
                          <a:effectLst/>
                          <a:latin typeface="+mj-lt"/>
                          <a:cs typeface="Times New Roman" pitchFamily="18" charset="0"/>
                        </a:rPr>
                        <a:t> x 12 + </a:t>
                      </a:r>
                      <a:r>
                        <a:rPr kumimoji="0" lang="es-ES" sz="1600" b="0" i="1" u="none" strike="noStrike" cap="none" normalizeH="0" baseline="0" dirty="0" smtClean="0">
                          <a:ln>
                            <a:noFill/>
                          </a:ln>
                          <a:solidFill>
                            <a:schemeClr val="tx1"/>
                          </a:solidFill>
                          <a:effectLst/>
                          <a:latin typeface="+mj-lt"/>
                          <a:cs typeface="Times New Roman" pitchFamily="18" charset="0"/>
                        </a:rPr>
                        <a:t>0.537</a:t>
                      </a:r>
                      <a:r>
                        <a:rPr kumimoji="0" lang="es-ES" sz="1600" b="0" i="0" u="none" strike="noStrike" cap="none" normalizeH="0" baseline="0" dirty="0" smtClean="0">
                          <a:ln>
                            <a:noFill/>
                          </a:ln>
                          <a:solidFill>
                            <a:schemeClr val="tx1"/>
                          </a:solidFill>
                          <a:effectLst/>
                          <a:latin typeface="+mj-lt"/>
                          <a:cs typeface="Times New Roman" pitchFamily="18" charset="0"/>
                        </a:rPr>
                        <a:t> x 1.5 = 2.2</a:t>
                      </a:r>
                      <a:endParaRPr kumimoji="0" lang="es-ES" sz="1600" b="0" i="0" u="none" strike="noStrike" cap="none" normalizeH="0" baseline="0" dirty="0" smtClean="0">
                        <a:ln>
                          <a:noFill/>
                        </a:ln>
                        <a:solidFill>
                          <a:schemeClr val="tx1"/>
                        </a:solidFill>
                        <a:effectLst/>
                        <a:latin typeface="+mj-lt"/>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600" b="0" i="0" u="none" strike="noStrike" cap="none" normalizeH="0" baseline="0" smtClean="0">
                          <a:ln>
                            <a:noFill/>
                          </a:ln>
                          <a:solidFill>
                            <a:schemeClr val="tx1"/>
                          </a:solidFill>
                          <a:effectLst/>
                          <a:latin typeface="+mj-lt"/>
                          <a:cs typeface="Times New Roman" pitchFamily="18" charset="0"/>
                        </a:rPr>
                        <a:t>12.2%</a:t>
                      </a:r>
                      <a:endParaRPr kumimoji="0" lang="es-ES" sz="1600" b="0" i="0" u="none" strike="noStrike" cap="none" normalizeH="0" baseline="0" smtClean="0">
                        <a:ln>
                          <a:noFill/>
                        </a:ln>
                        <a:solidFill>
                          <a:schemeClr val="tx1"/>
                        </a:solidFill>
                        <a:effectLst/>
                        <a:latin typeface="+mj-lt"/>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302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600" b="1" i="0" u="none" strike="noStrike" cap="none" normalizeH="0" baseline="0" dirty="0" smtClean="0">
                          <a:ln>
                            <a:noFill/>
                          </a:ln>
                          <a:solidFill>
                            <a:schemeClr val="tx1"/>
                          </a:solidFill>
                          <a:effectLst/>
                          <a:latin typeface="+mj-lt"/>
                          <a:cs typeface="Times New Roman" pitchFamily="18" charset="0"/>
                        </a:rPr>
                        <a:t>Output</a:t>
                      </a:r>
                      <a:endParaRPr kumimoji="0" lang="es-ES" sz="1600" b="0" i="0" u="none" strike="noStrike" cap="none" normalizeH="0" baseline="0" dirty="0" smtClean="0">
                        <a:ln>
                          <a:noFill/>
                        </a:ln>
                        <a:solidFill>
                          <a:schemeClr val="tx1"/>
                        </a:solidFill>
                        <a:effectLst/>
                        <a:latin typeface="+mj-lt"/>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600" b="0" i="0" u="none" strike="noStrike" cap="none" normalizeH="0" baseline="0" smtClean="0">
                          <a:ln>
                            <a:noFill/>
                          </a:ln>
                          <a:solidFill>
                            <a:schemeClr val="tx1"/>
                          </a:solidFill>
                          <a:effectLst/>
                          <a:latin typeface="+mj-lt"/>
                          <a:cs typeface="Times New Roman" pitchFamily="18" charset="0"/>
                        </a:rPr>
                        <a:t>0.5</a:t>
                      </a:r>
                      <a:endParaRPr kumimoji="0" lang="es-ES" sz="1600" b="0" i="0" u="none" strike="noStrike" cap="none" normalizeH="0" baseline="0" smtClean="0">
                        <a:ln>
                          <a:noFill/>
                        </a:ln>
                        <a:solidFill>
                          <a:schemeClr val="tx1"/>
                        </a:solidFill>
                        <a:effectLst/>
                        <a:latin typeface="+mj-lt"/>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600" b="0" i="1" u="none" strike="noStrike" cap="none" normalizeH="0" baseline="0" dirty="0" smtClean="0">
                          <a:ln>
                            <a:noFill/>
                          </a:ln>
                          <a:solidFill>
                            <a:schemeClr val="tx1"/>
                          </a:solidFill>
                          <a:effectLst/>
                          <a:latin typeface="+mj-lt"/>
                          <a:cs typeface="Times New Roman" pitchFamily="18" charset="0"/>
                        </a:rPr>
                        <a:t>0.116</a:t>
                      </a:r>
                      <a:r>
                        <a:rPr kumimoji="0" lang="es-ES" sz="1600" b="0" i="0" u="none" strike="noStrike" cap="none" normalizeH="0" baseline="0" dirty="0" smtClean="0">
                          <a:ln>
                            <a:noFill/>
                          </a:ln>
                          <a:solidFill>
                            <a:schemeClr val="tx1"/>
                          </a:solidFill>
                          <a:effectLst/>
                          <a:latin typeface="+mj-lt"/>
                          <a:cs typeface="Times New Roman" pitchFamily="18" charset="0"/>
                        </a:rPr>
                        <a:t> x 2 + </a:t>
                      </a:r>
                      <a:r>
                        <a:rPr kumimoji="0" lang="es-ES" sz="1600" b="0" i="1" u="none" strike="noStrike" cap="none" normalizeH="0" baseline="0" dirty="0" smtClean="0">
                          <a:ln>
                            <a:noFill/>
                          </a:ln>
                          <a:solidFill>
                            <a:schemeClr val="tx1"/>
                          </a:solidFill>
                          <a:effectLst/>
                          <a:latin typeface="+mj-lt"/>
                          <a:cs typeface="Times New Roman" pitchFamily="18" charset="0"/>
                        </a:rPr>
                        <a:t>0.537</a:t>
                      </a:r>
                      <a:r>
                        <a:rPr kumimoji="0" lang="es-ES" sz="1600" b="0" i="0" u="none" strike="noStrike" cap="none" normalizeH="0" baseline="0" dirty="0" smtClean="0">
                          <a:ln>
                            <a:noFill/>
                          </a:ln>
                          <a:solidFill>
                            <a:schemeClr val="tx1"/>
                          </a:solidFill>
                          <a:effectLst/>
                          <a:latin typeface="+mj-lt"/>
                          <a:cs typeface="Times New Roman" pitchFamily="18" charset="0"/>
                        </a:rPr>
                        <a:t> x 0.5 = 0.5</a:t>
                      </a:r>
                      <a:endParaRPr kumimoji="0" lang="es-ES" sz="1600" b="0" i="0" u="none" strike="noStrike" cap="none" normalizeH="0" baseline="0" dirty="0" smtClean="0">
                        <a:ln>
                          <a:noFill/>
                        </a:ln>
                        <a:solidFill>
                          <a:schemeClr val="tx1"/>
                        </a:solidFill>
                        <a:effectLst/>
                        <a:latin typeface="+mj-lt"/>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600" b="0" i="0" u="none" strike="noStrike" cap="none" normalizeH="0" baseline="0" dirty="0" smtClean="0">
                          <a:ln>
                            <a:noFill/>
                          </a:ln>
                          <a:solidFill>
                            <a:schemeClr val="tx1"/>
                          </a:solidFill>
                          <a:effectLst/>
                          <a:latin typeface="+mj-lt"/>
                          <a:cs typeface="Times New Roman" pitchFamily="18" charset="0"/>
                        </a:rPr>
                        <a:t>0%</a:t>
                      </a:r>
                      <a:endParaRPr kumimoji="0" lang="es-ES" sz="1600" b="0" i="0" u="none" strike="noStrike" cap="none" normalizeH="0" baseline="0" dirty="0" smtClean="0">
                        <a:ln>
                          <a:noFill/>
                        </a:ln>
                        <a:solidFill>
                          <a:schemeClr val="tx1"/>
                        </a:solidFill>
                        <a:effectLst/>
                        <a:latin typeface="+mj-lt"/>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6" name="Rectangle 170"/>
          <p:cNvSpPr>
            <a:spLocks noChangeArrowheads="1"/>
          </p:cNvSpPr>
          <p:nvPr/>
        </p:nvSpPr>
        <p:spPr bwMode="auto">
          <a:xfrm>
            <a:off x="1763713" y="5939988"/>
            <a:ext cx="4464684" cy="369332"/>
          </a:xfrm>
          <a:prstGeom prst="rect">
            <a:avLst/>
          </a:prstGeom>
          <a:noFill/>
          <a:ln w="9525">
            <a:noFill/>
            <a:miter lim="800000"/>
            <a:headEnd/>
            <a:tailEnd/>
          </a:ln>
          <a:effectLst/>
        </p:spPr>
        <p:txBody>
          <a:bodyPr wrap="none" anchor="ctr">
            <a:spAutoFit/>
          </a:bodyPr>
          <a:lstStyle/>
          <a:p>
            <a:pPr algn="l"/>
            <a:r>
              <a:rPr lang="es-ES" dirty="0">
                <a:latin typeface="+mj-lt"/>
              </a:rPr>
              <a:t>Eficiencia (D)  = 1- 0.122 = 0.8780       87.8%.</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638"/>
            <a:ext cx="7498080" cy="562074"/>
          </a:xfrm>
        </p:spPr>
        <p:txBody>
          <a:bodyPr>
            <a:normAutofit/>
          </a:bodyPr>
          <a:lstStyle/>
          <a:p>
            <a:r>
              <a:rPr lang="es-ES" sz="2800" dirty="0" smtClean="0"/>
              <a:t>Midiendo la Eficiencia en el Sector Público</a:t>
            </a:r>
            <a:endParaRPr lang="es-ES" sz="2800" dirty="0"/>
          </a:p>
        </p:txBody>
      </p:sp>
      <p:cxnSp>
        <p:nvCxnSpPr>
          <p:cNvPr id="5" name="4 Conector recto"/>
          <p:cNvCxnSpPr/>
          <p:nvPr/>
        </p:nvCxnSpPr>
        <p:spPr>
          <a:xfrm>
            <a:off x="1475656" y="836712"/>
            <a:ext cx="7488832" cy="0"/>
          </a:xfrm>
          <a:prstGeom prst="line">
            <a:avLst/>
          </a:prstGeom>
          <a:ln w="38100">
            <a:solidFill>
              <a:schemeClr val="accent2">
                <a:lumMod val="20000"/>
                <a:lumOff val="80000"/>
              </a:schemeClr>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6" name="Text Box 4"/>
          <p:cNvSpPr txBox="1">
            <a:spLocks noChangeArrowheads="1"/>
          </p:cNvSpPr>
          <p:nvPr/>
        </p:nvSpPr>
        <p:spPr>
          <a:xfrm>
            <a:off x="1371600" y="1052736"/>
            <a:ext cx="7448872" cy="4608512"/>
          </a:xfrm>
          <a:prstGeom prst="rect">
            <a:avLst/>
          </a:prstGeom>
          <a:solidFill>
            <a:schemeClr val="bg1"/>
          </a:solidFill>
        </p:spPr>
        <p:txBody>
          <a:bodyPr>
            <a:normAutofit/>
          </a:bodyPr>
          <a:lstStyle/>
          <a:p>
            <a:pPr marL="87313" lvl="0" indent="-4763" algn="l" fontAlgn="auto">
              <a:spcAft>
                <a:spcPts val="0"/>
              </a:spcAft>
              <a:buClr>
                <a:schemeClr val="accent1"/>
              </a:buClr>
              <a:buSzPct val="80000"/>
            </a:pPr>
            <a:r>
              <a:rPr lang="es-ES" b="1" dirty="0" smtClean="0">
                <a:latin typeface="+mn-lt"/>
              </a:rPr>
              <a:t>Unidad C:</a:t>
            </a:r>
            <a:r>
              <a:rPr lang="es-ES" dirty="0" smtClean="0">
                <a:latin typeface="+mn-lt"/>
              </a:rPr>
              <a:t>; el “grupo” de referencia es la unidad (real) B con un peso de 0.5 (</a:t>
            </a:r>
            <a:r>
              <a:rPr lang="es-ES" dirty="0" err="1" smtClean="0">
                <a:latin typeface="+mn-lt"/>
              </a:rPr>
              <a:t>λ</a:t>
            </a:r>
            <a:r>
              <a:rPr lang="es-ES" sz="1400" dirty="0" err="1" smtClean="0">
                <a:latin typeface="+mn-lt"/>
              </a:rPr>
              <a:t>B</a:t>
            </a:r>
            <a:r>
              <a:rPr lang="es-ES" dirty="0" smtClean="0">
                <a:latin typeface="+mn-lt"/>
              </a:rPr>
              <a:t>).</a:t>
            </a:r>
          </a:p>
          <a:p>
            <a:pPr marL="87313" lvl="0" indent="-4763" algn="l" fontAlgn="auto">
              <a:spcAft>
                <a:spcPts val="0"/>
              </a:spcAft>
              <a:buClr>
                <a:schemeClr val="accent1"/>
              </a:buClr>
              <a:buSzPct val="80000"/>
            </a:pPr>
            <a:endParaRPr lang="es-ES" dirty="0">
              <a:latin typeface="+mn-lt"/>
            </a:endParaRPr>
          </a:p>
          <a:p>
            <a:pPr marL="87313" lvl="0" indent="-4763" algn="l" fontAlgn="auto">
              <a:spcAft>
                <a:spcPts val="0"/>
              </a:spcAft>
              <a:buClr>
                <a:schemeClr val="accent1"/>
              </a:buClr>
              <a:buSzPct val="80000"/>
            </a:pPr>
            <a:endParaRPr lang="es-ES" dirty="0" smtClean="0">
              <a:latin typeface="+mn-lt"/>
            </a:endParaRPr>
          </a:p>
          <a:p>
            <a:pPr marL="87313" lvl="0" indent="-4763" algn="l" fontAlgn="auto">
              <a:spcAft>
                <a:spcPts val="0"/>
              </a:spcAft>
              <a:buClr>
                <a:schemeClr val="accent1"/>
              </a:buClr>
              <a:buSzPct val="80000"/>
            </a:pPr>
            <a:endParaRPr lang="es-ES" dirty="0">
              <a:latin typeface="+mn-lt"/>
            </a:endParaRPr>
          </a:p>
          <a:p>
            <a:pPr marL="87313" lvl="0" indent="-4763" algn="l" fontAlgn="auto">
              <a:spcAft>
                <a:spcPts val="0"/>
              </a:spcAft>
              <a:buClr>
                <a:schemeClr val="accent1"/>
              </a:buClr>
              <a:buSzPct val="80000"/>
            </a:pPr>
            <a:endParaRPr lang="es-ES" dirty="0" smtClean="0">
              <a:latin typeface="+mn-lt"/>
            </a:endParaRPr>
          </a:p>
          <a:p>
            <a:pPr marL="87313" lvl="0" indent="-4763" algn="l" fontAlgn="auto">
              <a:spcAft>
                <a:spcPts val="0"/>
              </a:spcAft>
              <a:buClr>
                <a:schemeClr val="accent1"/>
              </a:buClr>
              <a:buSzPct val="80000"/>
            </a:pPr>
            <a:endParaRPr lang="es-ES" dirty="0">
              <a:latin typeface="+mn-lt"/>
            </a:endParaRPr>
          </a:p>
          <a:p>
            <a:pPr marL="87313" lvl="0" indent="-4763" algn="l" fontAlgn="auto">
              <a:spcAft>
                <a:spcPts val="0"/>
              </a:spcAft>
              <a:buClr>
                <a:schemeClr val="accent1"/>
              </a:buClr>
              <a:buSzPct val="80000"/>
            </a:pPr>
            <a:endParaRPr lang="es-ES" dirty="0" smtClean="0">
              <a:latin typeface="+mn-lt"/>
            </a:endParaRPr>
          </a:p>
          <a:p>
            <a:pPr marL="87313" lvl="0" indent="-4763" algn="l" fontAlgn="auto">
              <a:spcAft>
                <a:spcPts val="0"/>
              </a:spcAft>
              <a:buClr>
                <a:schemeClr val="accent1"/>
              </a:buClr>
              <a:buSzPct val="80000"/>
            </a:pPr>
            <a:endParaRPr lang="es-ES" dirty="0">
              <a:latin typeface="+mn-lt"/>
            </a:endParaRPr>
          </a:p>
          <a:p>
            <a:pPr marL="87313" lvl="0" indent="-4763" algn="l" fontAlgn="auto">
              <a:spcAft>
                <a:spcPts val="0"/>
              </a:spcAft>
              <a:buClr>
                <a:schemeClr val="accent1"/>
              </a:buClr>
              <a:buSzPct val="80000"/>
            </a:pPr>
            <a:endParaRPr lang="es-ES" dirty="0" smtClean="0">
              <a:latin typeface="+mn-lt"/>
            </a:endParaRPr>
          </a:p>
          <a:p>
            <a:pPr marL="87313" lvl="0" indent="-4763" algn="l" fontAlgn="auto">
              <a:spcAft>
                <a:spcPts val="0"/>
              </a:spcAft>
              <a:buClr>
                <a:schemeClr val="accent1"/>
              </a:buClr>
              <a:buSzPct val="80000"/>
            </a:pPr>
            <a:endParaRPr lang="es-ES" b="1" dirty="0" smtClean="0">
              <a:latin typeface="+mn-lt"/>
            </a:endParaRPr>
          </a:p>
          <a:p>
            <a:pPr marL="87313" lvl="0" indent="-4763" algn="l" fontAlgn="auto">
              <a:spcAft>
                <a:spcPts val="0"/>
              </a:spcAft>
              <a:buClr>
                <a:schemeClr val="accent1"/>
              </a:buClr>
              <a:buSzPct val="80000"/>
            </a:pPr>
            <a:endParaRPr lang="es-ES" b="1" dirty="0">
              <a:latin typeface="+mn-lt"/>
            </a:endParaRPr>
          </a:p>
          <a:p>
            <a:pPr marL="87313" lvl="0" indent="-4763" algn="l" fontAlgn="auto">
              <a:spcAft>
                <a:spcPts val="0"/>
              </a:spcAft>
              <a:buClr>
                <a:schemeClr val="accent1"/>
              </a:buClr>
              <a:buSzPct val="80000"/>
            </a:pPr>
            <a:r>
              <a:rPr lang="es-ES" b="1" dirty="0" smtClean="0">
                <a:latin typeface="+mn-lt"/>
              </a:rPr>
              <a:t>Unidad F </a:t>
            </a:r>
            <a:r>
              <a:rPr lang="es-ES" dirty="0" smtClean="0">
                <a:latin typeface="+mn-lt"/>
              </a:rPr>
              <a:t>(caso especial) el “grupo” de referencia es la unidad (real) E  con un peso de 0.8 (</a:t>
            </a:r>
            <a:r>
              <a:rPr lang="es-ES" dirty="0" err="1" smtClean="0"/>
              <a:t>λ</a:t>
            </a:r>
            <a:r>
              <a:rPr lang="es-ES" sz="1200" dirty="0" err="1" smtClean="0"/>
              <a:t>E</a:t>
            </a:r>
            <a:r>
              <a:rPr lang="es-ES" dirty="0" smtClean="0">
                <a:latin typeface="+mn-lt"/>
              </a:rPr>
              <a:t>).</a:t>
            </a:r>
          </a:p>
          <a:p>
            <a:pPr marL="87313" lvl="0" indent="-4763" algn="l" fontAlgn="auto">
              <a:spcAft>
                <a:spcPts val="0"/>
              </a:spcAft>
              <a:buClr>
                <a:schemeClr val="accent1"/>
              </a:buClr>
              <a:buSzPct val="80000"/>
            </a:pPr>
            <a:endParaRPr lang="es-ES" dirty="0" smtClean="0">
              <a:latin typeface="+mn-lt"/>
            </a:endParaRPr>
          </a:p>
        </p:txBody>
      </p:sp>
      <p:sp>
        <p:nvSpPr>
          <p:cNvPr id="16" name="Rectangle 170"/>
          <p:cNvSpPr>
            <a:spLocks noChangeArrowheads="1"/>
          </p:cNvSpPr>
          <p:nvPr/>
        </p:nvSpPr>
        <p:spPr bwMode="auto">
          <a:xfrm>
            <a:off x="1763713" y="3635732"/>
            <a:ext cx="4685898" cy="369332"/>
          </a:xfrm>
          <a:prstGeom prst="rect">
            <a:avLst/>
          </a:prstGeom>
          <a:noFill/>
          <a:ln w="9525">
            <a:noFill/>
            <a:miter lim="800000"/>
            <a:headEnd/>
            <a:tailEnd/>
          </a:ln>
          <a:effectLst/>
        </p:spPr>
        <p:txBody>
          <a:bodyPr wrap="none" anchor="ctr">
            <a:spAutoFit/>
          </a:bodyPr>
          <a:lstStyle/>
          <a:p>
            <a:pPr algn="l"/>
            <a:r>
              <a:rPr lang="es-ES" dirty="0" smtClean="0">
                <a:latin typeface="+mj-lt"/>
              </a:rPr>
              <a:t>Eficiencia (C)  = 1- 0.3334 = 0.6667       66.67%.</a:t>
            </a:r>
          </a:p>
        </p:txBody>
      </p:sp>
      <p:graphicFrame>
        <p:nvGraphicFramePr>
          <p:cNvPr id="7" name="Group 63"/>
          <p:cNvGraphicFramePr>
            <a:graphicFrameLocks noGrp="1"/>
          </p:cNvGraphicFramePr>
          <p:nvPr/>
        </p:nvGraphicFramePr>
        <p:xfrm>
          <a:off x="1691332" y="1773524"/>
          <a:ext cx="6769100" cy="1718192"/>
        </p:xfrm>
        <a:graphic>
          <a:graphicData uri="http://schemas.openxmlformats.org/drawingml/2006/table">
            <a:tbl>
              <a:tblPr/>
              <a:tblGrid>
                <a:gridCol w="1417637"/>
                <a:gridCol w="1471613"/>
                <a:gridCol w="2408237"/>
                <a:gridCol w="1471613"/>
              </a:tblGrid>
              <a:tr h="57920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 sz="1600" b="0" i="0" u="none" strike="noStrike" cap="none" normalizeH="0" baseline="0" dirty="0" smtClean="0">
                        <a:ln>
                          <a:noFill/>
                        </a:ln>
                        <a:solidFill>
                          <a:schemeClr val="tx1"/>
                        </a:solidFill>
                        <a:effectLst/>
                        <a:latin typeface="+mj-lt"/>
                      </a:endParaRPr>
                    </a:p>
                  </a:txBody>
                  <a:tcPr marT="45727" marB="4572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600" b="1" i="0" u="none" strike="noStrike" cap="none" normalizeH="0" baseline="0" dirty="0" smtClean="0">
                          <a:ln>
                            <a:noFill/>
                          </a:ln>
                          <a:solidFill>
                            <a:schemeClr val="tx1"/>
                          </a:solidFill>
                          <a:effectLst/>
                          <a:latin typeface="+mj-lt"/>
                          <a:cs typeface="Times New Roman" pitchFamily="18" charset="0"/>
                        </a:rPr>
                        <a:t>Consumo</a:t>
                      </a:r>
                      <a:endParaRPr kumimoji="0" lang="es-ES" sz="1600" b="0" i="0" u="none" strike="noStrike" cap="none" normalizeH="0" baseline="0" dirty="0" smtClean="0">
                        <a:ln>
                          <a:noFill/>
                        </a:ln>
                        <a:solidFill>
                          <a:schemeClr val="tx1"/>
                        </a:solidFill>
                        <a:effectLst/>
                        <a:latin typeface="+mj-lt"/>
                      </a:endParaRPr>
                    </a:p>
                  </a:txBody>
                  <a:tcPr marT="45727" marB="4572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600" b="1" i="0" u="none" strike="noStrike" cap="none" normalizeH="0" baseline="0" smtClean="0">
                          <a:ln>
                            <a:noFill/>
                          </a:ln>
                          <a:solidFill>
                            <a:schemeClr val="tx1"/>
                          </a:solidFill>
                          <a:effectLst/>
                          <a:latin typeface="+mj-lt"/>
                          <a:cs typeface="Times New Roman" pitchFamily="18" charset="0"/>
                        </a:rPr>
                        <a:t>Objetivo</a:t>
                      </a:r>
                      <a:endParaRPr kumimoji="0" lang="es-ES" sz="1600" b="0" i="0" u="none" strike="noStrike" cap="none" normalizeH="0" baseline="0" smtClean="0">
                        <a:ln>
                          <a:noFill/>
                        </a:ln>
                        <a:solidFill>
                          <a:schemeClr val="tx1"/>
                        </a:solidFill>
                        <a:effectLst/>
                        <a:latin typeface="+mj-lt"/>
                      </a:endParaRPr>
                    </a:p>
                  </a:txBody>
                  <a:tcPr marT="45727" marB="4572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600" b="1" i="0" u="none" strike="noStrike" cap="none" normalizeH="0" baseline="0" smtClean="0">
                          <a:ln>
                            <a:noFill/>
                          </a:ln>
                          <a:solidFill>
                            <a:schemeClr val="tx1"/>
                          </a:solidFill>
                          <a:effectLst/>
                          <a:latin typeface="+mj-lt"/>
                          <a:cs typeface="Times New Roman" pitchFamily="18" charset="0"/>
                        </a:rPr>
                        <a:t>Posible mejora</a:t>
                      </a:r>
                      <a:endParaRPr kumimoji="0" lang="es-ES" sz="1600" b="0" i="0" u="none" strike="noStrike" cap="none" normalizeH="0" baseline="0" smtClean="0">
                        <a:ln>
                          <a:noFill/>
                        </a:ln>
                        <a:solidFill>
                          <a:schemeClr val="tx1"/>
                        </a:solidFill>
                        <a:effectLst/>
                        <a:latin typeface="+mj-lt"/>
                      </a:endParaRPr>
                    </a:p>
                  </a:txBody>
                  <a:tcPr marT="45727" marB="4572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8797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600" b="1" i="0" u="none" strike="noStrike" cap="none" normalizeH="0" baseline="0" smtClean="0">
                          <a:ln>
                            <a:noFill/>
                          </a:ln>
                          <a:solidFill>
                            <a:schemeClr val="tx1"/>
                          </a:solidFill>
                          <a:effectLst/>
                          <a:latin typeface="+mj-lt"/>
                          <a:cs typeface="Times New Roman" pitchFamily="18" charset="0"/>
                        </a:rPr>
                        <a:t>Input 1</a:t>
                      </a:r>
                      <a:endParaRPr kumimoji="0" lang="es-ES" sz="1600" b="0" i="0" u="none" strike="noStrike" cap="none" normalizeH="0" baseline="0" smtClean="0">
                        <a:ln>
                          <a:noFill/>
                        </a:ln>
                        <a:solidFill>
                          <a:schemeClr val="tx1"/>
                        </a:solidFill>
                        <a:effectLst/>
                        <a:latin typeface="+mj-lt"/>
                      </a:endParaRPr>
                    </a:p>
                  </a:txBody>
                  <a:tcPr marT="45727" marB="4572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600" b="0" i="0" u="none" strike="noStrike" cap="none" normalizeH="0" baseline="0" smtClean="0">
                          <a:ln>
                            <a:noFill/>
                          </a:ln>
                          <a:solidFill>
                            <a:schemeClr val="tx1"/>
                          </a:solidFill>
                          <a:effectLst/>
                          <a:latin typeface="+mj-lt"/>
                          <a:cs typeface="Times New Roman" pitchFamily="18" charset="0"/>
                        </a:rPr>
                        <a:t>6</a:t>
                      </a:r>
                      <a:endParaRPr kumimoji="0" lang="es-ES" sz="1600" b="0" i="0" u="none" strike="noStrike" cap="none" normalizeH="0" baseline="0" smtClean="0">
                        <a:ln>
                          <a:noFill/>
                        </a:ln>
                        <a:solidFill>
                          <a:schemeClr val="tx1"/>
                        </a:solidFill>
                        <a:effectLst/>
                        <a:latin typeface="+mj-lt"/>
                      </a:endParaRPr>
                    </a:p>
                  </a:txBody>
                  <a:tcPr marT="45727" marB="4572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600" b="0" i="1" u="none" strike="noStrike" cap="none" normalizeH="0" baseline="0" smtClean="0">
                          <a:ln>
                            <a:noFill/>
                          </a:ln>
                          <a:solidFill>
                            <a:schemeClr val="tx1"/>
                          </a:solidFill>
                          <a:effectLst/>
                          <a:latin typeface="+mj-lt"/>
                          <a:cs typeface="Times New Roman" pitchFamily="18" charset="0"/>
                        </a:rPr>
                        <a:t>0.5</a:t>
                      </a:r>
                      <a:r>
                        <a:rPr kumimoji="0" lang="es-ES" sz="1600" b="0" i="0" u="none" strike="noStrike" cap="none" normalizeH="0" baseline="0" smtClean="0">
                          <a:ln>
                            <a:noFill/>
                          </a:ln>
                          <a:solidFill>
                            <a:schemeClr val="tx1"/>
                          </a:solidFill>
                          <a:effectLst/>
                          <a:latin typeface="+mj-lt"/>
                          <a:cs typeface="Times New Roman" pitchFamily="18" charset="0"/>
                        </a:rPr>
                        <a:t> x 8= 4</a:t>
                      </a:r>
                      <a:endParaRPr kumimoji="0" lang="es-ES" sz="1600" b="0" i="0" u="none" strike="noStrike" cap="none" normalizeH="0" baseline="0" smtClean="0">
                        <a:ln>
                          <a:noFill/>
                        </a:ln>
                        <a:solidFill>
                          <a:schemeClr val="tx1"/>
                        </a:solidFill>
                        <a:effectLst/>
                        <a:latin typeface="+mj-lt"/>
                      </a:endParaRPr>
                    </a:p>
                  </a:txBody>
                  <a:tcPr marT="45727" marB="4572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600" b="0" i="0" u="none" strike="noStrike" cap="none" normalizeH="0" baseline="0" smtClean="0">
                          <a:ln>
                            <a:noFill/>
                          </a:ln>
                          <a:solidFill>
                            <a:schemeClr val="tx1"/>
                          </a:solidFill>
                          <a:effectLst/>
                          <a:latin typeface="+mj-lt"/>
                          <a:cs typeface="Times New Roman" pitchFamily="18" charset="0"/>
                        </a:rPr>
                        <a:t>33.3%</a:t>
                      </a:r>
                      <a:endParaRPr kumimoji="0" lang="es-ES" sz="1600" b="0" i="0" u="none" strike="noStrike" cap="none" normalizeH="0" baseline="0" smtClean="0">
                        <a:ln>
                          <a:noFill/>
                        </a:ln>
                        <a:solidFill>
                          <a:schemeClr val="tx1"/>
                        </a:solidFill>
                        <a:effectLst/>
                        <a:latin typeface="+mj-lt"/>
                      </a:endParaRPr>
                    </a:p>
                  </a:txBody>
                  <a:tcPr marT="45727" marB="4572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57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600" b="1" i="0" u="none" strike="noStrike" cap="none" normalizeH="0" baseline="0" smtClean="0">
                          <a:ln>
                            <a:noFill/>
                          </a:ln>
                          <a:solidFill>
                            <a:schemeClr val="tx1"/>
                          </a:solidFill>
                          <a:effectLst/>
                          <a:latin typeface="+mj-lt"/>
                          <a:cs typeface="Times New Roman" pitchFamily="18" charset="0"/>
                        </a:rPr>
                        <a:t>Input 2</a:t>
                      </a:r>
                      <a:endParaRPr kumimoji="0" lang="es-ES" sz="1600" b="0" i="0" u="none" strike="noStrike" cap="none" normalizeH="0" baseline="0" smtClean="0">
                        <a:ln>
                          <a:noFill/>
                        </a:ln>
                        <a:solidFill>
                          <a:schemeClr val="tx1"/>
                        </a:solidFill>
                        <a:effectLst/>
                        <a:latin typeface="+mj-lt"/>
                      </a:endParaRPr>
                    </a:p>
                  </a:txBody>
                  <a:tcPr marT="45727" marB="4572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600" b="0" i="0" u="none" strike="noStrike" cap="none" normalizeH="0" baseline="0" smtClean="0">
                          <a:ln>
                            <a:noFill/>
                          </a:ln>
                          <a:solidFill>
                            <a:schemeClr val="tx1"/>
                          </a:solidFill>
                          <a:effectLst/>
                          <a:latin typeface="+mj-lt"/>
                          <a:cs typeface="Times New Roman" pitchFamily="18" charset="0"/>
                        </a:rPr>
                        <a:t>9</a:t>
                      </a:r>
                      <a:endParaRPr kumimoji="0" lang="es-ES" sz="1600" b="0" i="0" u="none" strike="noStrike" cap="none" normalizeH="0" baseline="0" smtClean="0">
                        <a:ln>
                          <a:noFill/>
                        </a:ln>
                        <a:solidFill>
                          <a:schemeClr val="tx1"/>
                        </a:solidFill>
                        <a:effectLst/>
                        <a:latin typeface="+mj-lt"/>
                      </a:endParaRPr>
                    </a:p>
                  </a:txBody>
                  <a:tcPr marT="45727" marB="4572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600" b="0" i="1" u="none" strike="noStrike" cap="none" normalizeH="0" baseline="0" smtClean="0">
                          <a:ln>
                            <a:noFill/>
                          </a:ln>
                          <a:solidFill>
                            <a:schemeClr val="tx1"/>
                          </a:solidFill>
                          <a:effectLst/>
                          <a:latin typeface="+mj-lt"/>
                          <a:cs typeface="Times New Roman" pitchFamily="18" charset="0"/>
                        </a:rPr>
                        <a:t>0.5</a:t>
                      </a:r>
                      <a:r>
                        <a:rPr kumimoji="0" lang="es-ES" sz="1600" b="0" i="0" u="none" strike="noStrike" cap="none" normalizeH="0" baseline="0" smtClean="0">
                          <a:ln>
                            <a:noFill/>
                          </a:ln>
                          <a:solidFill>
                            <a:schemeClr val="tx1"/>
                          </a:solidFill>
                          <a:effectLst/>
                          <a:latin typeface="+mj-lt"/>
                          <a:cs typeface="Times New Roman" pitchFamily="18" charset="0"/>
                        </a:rPr>
                        <a:t> x 12= 6</a:t>
                      </a:r>
                      <a:endParaRPr kumimoji="0" lang="es-ES" sz="1600" b="0" i="0" u="none" strike="noStrike" cap="none" normalizeH="0" baseline="0" smtClean="0">
                        <a:ln>
                          <a:noFill/>
                        </a:ln>
                        <a:solidFill>
                          <a:schemeClr val="tx1"/>
                        </a:solidFill>
                        <a:effectLst/>
                        <a:latin typeface="+mj-lt"/>
                      </a:endParaRPr>
                    </a:p>
                  </a:txBody>
                  <a:tcPr marT="45727" marB="4572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600" b="0" i="0" u="none" strike="noStrike" cap="none" normalizeH="0" baseline="0" smtClean="0">
                          <a:ln>
                            <a:noFill/>
                          </a:ln>
                          <a:solidFill>
                            <a:schemeClr val="tx1"/>
                          </a:solidFill>
                          <a:effectLst/>
                          <a:latin typeface="+mj-lt"/>
                          <a:cs typeface="Times New Roman" pitchFamily="18" charset="0"/>
                        </a:rPr>
                        <a:t>33.3%</a:t>
                      </a:r>
                      <a:endParaRPr kumimoji="0" lang="es-ES" sz="1600" b="0" i="0" u="none" strike="noStrike" cap="none" normalizeH="0" baseline="0" smtClean="0">
                        <a:ln>
                          <a:noFill/>
                        </a:ln>
                        <a:solidFill>
                          <a:schemeClr val="tx1"/>
                        </a:solidFill>
                        <a:effectLst/>
                        <a:latin typeface="+mj-lt"/>
                      </a:endParaRPr>
                    </a:p>
                  </a:txBody>
                  <a:tcPr marT="45727" marB="4572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436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600" b="1" i="0" u="none" strike="noStrike" cap="none" normalizeH="0" baseline="0" dirty="0" smtClean="0">
                          <a:ln>
                            <a:noFill/>
                          </a:ln>
                          <a:solidFill>
                            <a:schemeClr val="tx1"/>
                          </a:solidFill>
                          <a:effectLst/>
                          <a:latin typeface="+mj-lt"/>
                          <a:cs typeface="Times New Roman" pitchFamily="18" charset="0"/>
                        </a:rPr>
                        <a:t>Output</a:t>
                      </a:r>
                      <a:endParaRPr kumimoji="0" lang="es-ES" sz="1600" b="0" i="0" u="none" strike="noStrike" cap="none" normalizeH="0" baseline="0" dirty="0" smtClean="0">
                        <a:ln>
                          <a:noFill/>
                        </a:ln>
                        <a:solidFill>
                          <a:schemeClr val="tx1"/>
                        </a:solidFill>
                        <a:effectLst/>
                        <a:latin typeface="+mj-lt"/>
                      </a:endParaRPr>
                    </a:p>
                  </a:txBody>
                  <a:tcPr marT="45727" marB="4572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600" b="0" i="0" u="none" strike="noStrike" cap="none" normalizeH="0" baseline="0" smtClean="0">
                          <a:ln>
                            <a:noFill/>
                          </a:ln>
                          <a:solidFill>
                            <a:schemeClr val="tx1"/>
                          </a:solidFill>
                          <a:effectLst/>
                          <a:latin typeface="+mj-lt"/>
                          <a:cs typeface="Times New Roman" pitchFamily="18" charset="0"/>
                        </a:rPr>
                        <a:t>1</a:t>
                      </a:r>
                      <a:endParaRPr kumimoji="0" lang="es-ES" sz="1600" b="0" i="0" u="none" strike="noStrike" cap="none" normalizeH="0" baseline="0" smtClean="0">
                        <a:ln>
                          <a:noFill/>
                        </a:ln>
                        <a:solidFill>
                          <a:schemeClr val="tx1"/>
                        </a:solidFill>
                        <a:effectLst/>
                        <a:latin typeface="+mj-lt"/>
                      </a:endParaRPr>
                    </a:p>
                  </a:txBody>
                  <a:tcPr marT="45727" marB="4572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600" b="0" i="0" u="none" strike="noStrike" cap="none" normalizeH="0" baseline="0" dirty="0" smtClean="0">
                          <a:ln>
                            <a:noFill/>
                          </a:ln>
                          <a:solidFill>
                            <a:schemeClr val="tx1"/>
                          </a:solidFill>
                          <a:effectLst/>
                          <a:latin typeface="+mj-lt"/>
                          <a:cs typeface="Times New Roman" pitchFamily="18" charset="0"/>
                        </a:rPr>
                        <a:t>0.5 x 2 = 1</a:t>
                      </a:r>
                      <a:endParaRPr kumimoji="0" lang="es-ES" sz="1600" b="0" i="0" u="none" strike="noStrike" cap="none" normalizeH="0" baseline="0" dirty="0" smtClean="0">
                        <a:ln>
                          <a:noFill/>
                        </a:ln>
                        <a:solidFill>
                          <a:schemeClr val="tx1"/>
                        </a:solidFill>
                        <a:effectLst/>
                        <a:latin typeface="+mj-lt"/>
                      </a:endParaRPr>
                    </a:p>
                  </a:txBody>
                  <a:tcPr marT="45727" marB="4572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600" b="0" i="0" u="none" strike="noStrike" cap="none" normalizeH="0" baseline="0" dirty="0" smtClean="0">
                          <a:ln>
                            <a:noFill/>
                          </a:ln>
                          <a:solidFill>
                            <a:schemeClr val="tx1"/>
                          </a:solidFill>
                          <a:effectLst/>
                          <a:latin typeface="+mj-lt"/>
                          <a:cs typeface="Times New Roman" pitchFamily="18" charset="0"/>
                        </a:rPr>
                        <a:t>0%</a:t>
                      </a:r>
                      <a:endParaRPr kumimoji="0" lang="es-ES" sz="1600" b="0" i="0" u="none" strike="noStrike" cap="none" normalizeH="0" baseline="0" dirty="0" smtClean="0">
                        <a:ln>
                          <a:noFill/>
                        </a:ln>
                        <a:solidFill>
                          <a:schemeClr val="tx1"/>
                        </a:solidFill>
                        <a:effectLst/>
                        <a:latin typeface="+mj-lt"/>
                      </a:endParaRPr>
                    </a:p>
                  </a:txBody>
                  <a:tcPr marT="45727" marB="4572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graphicFrame>
        <p:nvGraphicFramePr>
          <p:cNvPr id="8" name="Group 62"/>
          <p:cNvGraphicFramePr>
            <a:graphicFrameLocks noGrp="1"/>
          </p:cNvGraphicFramePr>
          <p:nvPr>
            <p:ph/>
          </p:nvPr>
        </p:nvGraphicFramePr>
        <p:xfrm>
          <a:off x="1691332" y="5013127"/>
          <a:ext cx="6769100" cy="1656233"/>
        </p:xfrm>
        <a:graphic>
          <a:graphicData uri="http://schemas.openxmlformats.org/drawingml/2006/table">
            <a:tbl>
              <a:tblPr/>
              <a:tblGrid>
                <a:gridCol w="1479550"/>
                <a:gridCol w="1536700"/>
                <a:gridCol w="2216150"/>
                <a:gridCol w="1536700"/>
              </a:tblGrid>
              <a:tr h="5619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 sz="1600" b="0" i="0" u="none" strike="noStrike" cap="none" normalizeH="0" baseline="0" dirty="0" smtClean="0">
                        <a:ln>
                          <a:noFill/>
                        </a:ln>
                        <a:solidFill>
                          <a:schemeClr val="tx1"/>
                        </a:solidFill>
                        <a:effectLst/>
                        <a:latin typeface="+mj-lt"/>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600" b="1" i="0" u="none" strike="noStrike" cap="none" normalizeH="0" baseline="0" smtClean="0">
                          <a:ln>
                            <a:noFill/>
                          </a:ln>
                          <a:solidFill>
                            <a:schemeClr val="tx1"/>
                          </a:solidFill>
                          <a:effectLst/>
                          <a:latin typeface="+mj-lt"/>
                          <a:cs typeface="Times New Roman" pitchFamily="18" charset="0"/>
                        </a:rPr>
                        <a:t>Consumo</a:t>
                      </a:r>
                      <a:endParaRPr kumimoji="0" lang="es-ES" sz="1600" b="0" i="0" u="none" strike="noStrike" cap="none" normalizeH="0" baseline="0" smtClean="0">
                        <a:ln>
                          <a:noFill/>
                        </a:ln>
                        <a:solidFill>
                          <a:schemeClr val="tx1"/>
                        </a:solidFill>
                        <a:effectLst/>
                        <a:latin typeface="+mj-lt"/>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600" b="1" i="0" u="none" strike="noStrike" cap="none" normalizeH="0" baseline="0" smtClean="0">
                          <a:ln>
                            <a:noFill/>
                          </a:ln>
                          <a:solidFill>
                            <a:schemeClr val="tx1"/>
                          </a:solidFill>
                          <a:effectLst/>
                          <a:latin typeface="+mj-lt"/>
                          <a:cs typeface="Times New Roman" pitchFamily="18" charset="0"/>
                        </a:rPr>
                        <a:t>Objetivo</a:t>
                      </a:r>
                      <a:endParaRPr kumimoji="0" lang="es-ES" sz="1600" b="0" i="0" u="none" strike="noStrike" cap="none" normalizeH="0" baseline="0" smtClean="0">
                        <a:ln>
                          <a:noFill/>
                        </a:ln>
                        <a:solidFill>
                          <a:schemeClr val="tx1"/>
                        </a:solidFill>
                        <a:effectLst/>
                        <a:latin typeface="+mj-lt"/>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600" b="1" i="0" u="none" strike="noStrike" cap="none" normalizeH="0" baseline="0" smtClean="0">
                          <a:ln>
                            <a:noFill/>
                          </a:ln>
                          <a:solidFill>
                            <a:schemeClr val="tx1"/>
                          </a:solidFill>
                          <a:effectLst/>
                          <a:latin typeface="+mj-lt"/>
                          <a:cs typeface="Times New Roman" pitchFamily="18" charset="0"/>
                        </a:rPr>
                        <a:t>Posible mejora</a:t>
                      </a:r>
                      <a:endParaRPr kumimoji="0" lang="es-ES" sz="1600" b="0" i="0" u="none" strike="noStrike" cap="none" normalizeH="0" baseline="0" smtClean="0">
                        <a:ln>
                          <a:noFill/>
                        </a:ln>
                        <a:solidFill>
                          <a:schemeClr val="tx1"/>
                        </a:solidFill>
                        <a:effectLst/>
                        <a:latin typeface="+mj-lt"/>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5703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600" b="1" i="0" u="none" strike="noStrike" cap="none" normalizeH="0" baseline="0" smtClean="0">
                          <a:ln>
                            <a:noFill/>
                          </a:ln>
                          <a:solidFill>
                            <a:schemeClr val="tx1"/>
                          </a:solidFill>
                          <a:effectLst/>
                          <a:latin typeface="+mj-lt"/>
                          <a:cs typeface="Times New Roman" pitchFamily="18" charset="0"/>
                        </a:rPr>
                        <a:t>Input 1</a:t>
                      </a:r>
                      <a:endParaRPr kumimoji="0" lang="es-ES" sz="1600" b="0" i="0" u="none" strike="noStrike" cap="none" normalizeH="0" baseline="0" smtClean="0">
                        <a:ln>
                          <a:noFill/>
                        </a:ln>
                        <a:solidFill>
                          <a:schemeClr val="tx1"/>
                        </a:solidFill>
                        <a:effectLst/>
                        <a:latin typeface="+mj-lt"/>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600" b="0" i="0" u="none" strike="noStrike" cap="none" normalizeH="0" baseline="0" dirty="0" smtClean="0">
                          <a:ln>
                            <a:noFill/>
                          </a:ln>
                          <a:solidFill>
                            <a:schemeClr val="tx1"/>
                          </a:solidFill>
                          <a:effectLst/>
                          <a:latin typeface="+mj-lt"/>
                          <a:cs typeface="Times New Roman" pitchFamily="18" charset="0"/>
                        </a:rPr>
                        <a:t>4.4</a:t>
                      </a:r>
                      <a:endParaRPr kumimoji="0" lang="es-ES" sz="1600" b="0" i="0" u="none" strike="noStrike" cap="none" normalizeH="0" baseline="0" dirty="0" smtClean="0">
                        <a:ln>
                          <a:noFill/>
                        </a:ln>
                        <a:solidFill>
                          <a:schemeClr val="tx1"/>
                        </a:solidFill>
                        <a:effectLst/>
                        <a:latin typeface="+mj-lt"/>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600" b="0" i="1" u="none" strike="noStrike" cap="none" normalizeH="0" baseline="0" smtClean="0">
                          <a:ln>
                            <a:noFill/>
                          </a:ln>
                          <a:solidFill>
                            <a:schemeClr val="tx1"/>
                          </a:solidFill>
                          <a:effectLst/>
                          <a:latin typeface="+mj-lt"/>
                          <a:cs typeface="Times New Roman" pitchFamily="18" charset="0"/>
                        </a:rPr>
                        <a:t>0.8</a:t>
                      </a:r>
                      <a:r>
                        <a:rPr kumimoji="0" lang="es-ES" sz="1600" b="0" i="0" u="none" strike="noStrike" cap="none" normalizeH="0" baseline="0" smtClean="0">
                          <a:ln>
                            <a:noFill/>
                          </a:ln>
                          <a:solidFill>
                            <a:schemeClr val="tx1"/>
                          </a:solidFill>
                          <a:effectLst/>
                          <a:latin typeface="+mj-lt"/>
                          <a:cs typeface="Times New Roman" pitchFamily="18" charset="0"/>
                        </a:rPr>
                        <a:t> x 4 = 3.2</a:t>
                      </a:r>
                      <a:endParaRPr kumimoji="0" lang="es-ES" sz="1600" b="0" i="0" u="none" strike="noStrike" cap="none" normalizeH="0" baseline="0" smtClean="0">
                        <a:ln>
                          <a:noFill/>
                        </a:ln>
                        <a:solidFill>
                          <a:schemeClr val="tx1"/>
                        </a:solidFill>
                        <a:effectLst/>
                        <a:latin typeface="+mj-lt"/>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600" b="0" i="0" u="none" strike="noStrike" cap="none" normalizeH="0" baseline="0" smtClean="0">
                          <a:ln>
                            <a:noFill/>
                          </a:ln>
                          <a:solidFill>
                            <a:schemeClr val="tx1"/>
                          </a:solidFill>
                          <a:effectLst/>
                          <a:latin typeface="+mj-lt"/>
                          <a:cs typeface="Times New Roman" pitchFamily="18" charset="0"/>
                        </a:rPr>
                        <a:t>27.3%</a:t>
                      </a:r>
                      <a:endParaRPr kumimoji="0" lang="es-ES" sz="1600" b="0" i="0" u="none" strike="noStrike" cap="none" normalizeH="0" baseline="0" smtClean="0">
                        <a:ln>
                          <a:noFill/>
                        </a:ln>
                        <a:solidFill>
                          <a:schemeClr val="tx1"/>
                        </a:solidFill>
                        <a:effectLst/>
                        <a:latin typeface="+mj-lt"/>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004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600" b="1" i="0" u="none" strike="noStrike" cap="none" normalizeH="0" baseline="0" smtClean="0">
                          <a:ln>
                            <a:noFill/>
                          </a:ln>
                          <a:solidFill>
                            <a:schemeClr val="tx1"/>
                          </a:solidFill>
                          <a:effectLst/>
                          <a:latin typeface="+mj-lt"/>
                          <a:cs typeface="Times New Roman" pitchFamily="18" charset="0"/>
                        </a:rPr>
                        <a:t>Input 2</a:t>
                      </a:r>
                      <a:endParaRPr kumimoji="0" lang="es-ES" sz="1600" b="0" i="0" u="none" strike="noStrike" cap="none" normalizeH="0" baseline="0" smtClean="0">
                        <a:ln>
                          <a:noFill/>
                        </a:ln>
                        <a:solidFill>
                          <a:schemeClr val="tx1"/>
                        </a:solidFill>
                        <a:effectLst/>
                        <a:latin typeface="+mj-lt"/>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600" b="0" i="0" u="none" strike="noStrike" cap="none" normalizeH="0" baseline="0" smtClean="0">
                          <a:ln>
                            <a:noFill/>
                          </a:ln>
                          <a:solidFill>
                            <a:schemeClr val="tx1"/>
                          </a:solidFill>
                          <a:effectLst/>
                          <a:latin typeface="+mj-lt"/>
                          <a:cs typeface="Times New Roman" pitchFamily="18" charset="0"/>
                        </a:rPr>
                        <a:t>1.2</a:t>
                      </a:r>
                      <a:endParaRPr kumimoji="0" lang="es-ES" sz="1600" b="0" i="0" u="none" strike="noStrike" cap="none" normalizeH="0" baseline="0" smtClean="0">
                        <a:ln>
                          <a:noFill/>
                        </a:ln>
                        <a:solidFill>
                          <a:schemeClr val="tx1"/>
                        </a:solidFill>
                        <a:effectLst/>
                        <a:latin typeface="+mj-lt"/>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600" b="0" i="1" u="none" strike="noStrike" cap="none" normalizeH="0" baseline="0" smtClean="0">
                          <a:ln>
                            <a:noFill/>
                          </a:ln>
                          <a:solidFill>
                            <a:schemeClr val="tx1"/>
                          </a:solidFill>
                          <a:effectLst/>
                          <a:latin typeface="+mj-lt"/>
                          <a:cs typeface="Times New Roman" pitchFamily="18" charset="0"/>
                        </a:rPr>
                        <a:t>0.8</a:t>
                      </a:r>
                      <a:r>
                        <a:rPr kumimoji="0" lang="es-ES" sz="1600" b="0" i="0" u="none" strike="noStrike" cap="none" normalizeH="0" baseline="0" smtClean="0">
                          <a:ln>
                            <a:noFill/>
                          </a:ln>
                          <a:solidFill>
                            <a:schemeClr val="tx1"/>
                          </a:solidFill>
                          <a:effectLst/>
                          <a:latin typeface="+mj-lt"/>
                          <a:cs typeface="Times New Roman" pitchFamily="18" charset="0"/>
                        </a:rPr>
                        <a:t> x 1.5 = 1.2</a:t>
                      </a:r>
                      <a:endParaRPr kumimoji="0" lang="es-ES" sz="1600" b="0" i="0" u="none" strike="noStrike" cap="none" normalizeH="0" baseline="0" smtClean="0">
                        <a:ln>
                          <a:noFill/>
                        </a:ln>
                        <a:solidFill>
                          <a:schemeClr val="tx1"/>
                        </a:solidFill>
                        <a:effectLst/>
                        <a:latin typeface="+mj-lt"/>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600" b="0" i="0" u="none" strike="noStrike" cap="none" normalizeH="0" baseline="0" smtClean="0">
                          <a:ln>
                            <a:noFill/>
                          </a:ln>
                          <a:solidFill>
                            <a:schemeClr val="tx1"/>
                          </a:solidFill>
                          <a:effectLst/>
                          <a:latin typeface="+mj-lt"/>
                          <a:cs typeface="Times New Roman" pitchFamily="18" charset="0"/>
                        </a:rPr>
                        <a:t>0%</a:t>
                      </a:r>
                      <a:endParaRPr kumimoji="0" lang="es-ES" sz="1600" b="0" i="0" u="none" strike="noStrike" cap="none" normalizeH="0" baseline="0" smtClean="0">
                        <a:ln>
                          <a:noFill/>
                        </a:ln>
                        <a:solidFill>
                          <a:schemeClr val="tx1"/>
                        </a:solidFill>
                        <a:effectLst/>
                        <a:latin typeface="+mj-lt"/>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004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600" b="1" i="0" u="none" strike="noStrike" cap="none" normalizeH="0" baseline="0" smtClean="0">
                          <a:ln>
                            <a:noFill/>
                          </a:ln>
                          <a:solidFill>
                            <a:schemeClr val="tx1"/>
                          </a:solidFill>
                          <a:effectLst/>
                          <a:latin typeface="+mj-lt"/>
                          <a:cs typeface="Times New Roman" pitchFamily="18" charset="0"/>
                        </a:rPr>
                        <a:t>Output</a:t>
                      </a:r>
                      <a:endParaRPr kumimoji="0" lang="es-ES" sz="1600" b="0" i="0" u="none" strike="noStrike" cap="none" normalizeH="0" baseline="0" smtClean="0">
                        <a:ln>
                          <a:noFill/>
                        </a:ln>
                        <a:solidFill>
                          <a:schemeClr val="tx1"/>
                        </a:solidFill>
                        <a:effectLst/>
                        <a:latin typeface="+mj-lt"/>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600" b="0" i="0" u="none" strike="noStrike" cap="none" normalizeH="0" baseline="0" dirty="0" smtClean="0">
                          <a:ln>
                            <a:noFill/>
                          </a:ln>
                          <a:solidFill>
                            <a:schemeClr val="tx1"/>
                          </a:solidFill>
                          <a:effectLst/>
                          <a:latin typeface="+mj-lt"/>
                          <a:cs typeface="Times New Roman" pitchFamily="18" charset="0"/>
                        </a:rPr>
                        <a:t>0.4</a:t>
                      </a:r>
                      <a:endParaRPr kumimoji="0" lang="es-ES" sz="1600" b="0" i="0" u="none" strike="noStrike" cap="none" normalizeH="0" baseline="0" dirty="0" smtClean="0">
                        <a:ln>
                          <a:noFill/>
                        </a:ln>
                        <a:solidFill>
                          <a:schemeClr val="tx1"/>
                        </a:solidFill>
                        <a:effectLst/>
                        <a:latin typeface="+mj-lt"/>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600" b="0" i="1" u="none" strike="noStrike" cap="none" normalizeH="0" baseline="0" smtClean="0">
                          <a:ln>
                            <a:noFill/>
                          </a:ln>
                          <a:solidFill>
                            <a:schemeClr val="tx1"/>
                          </a:solidFill>
                          <a:effectLst/>
                          <a:latin typeface="+mj-lt"/>
                          <a:cs typeface="Times New Roman" pitchFamily="18" charset="0"/>
                        </a:rPr>
                        <a:t>0.8</a:t>
                      </a:r>
                      <a:r>
                        <a:rPr kumimoji="0" lang="es-ES" sz="1600" b="0" i="0" u="none" strike="noStrike" cap="none" normalizeH="0" baseline="0" smtClean="0">
                          <a:ln>
                            <a:noFill/>
                          </a:ln>
                          <a:solidFill>
                            <a:schemeClr val="tx1"/>
                          </a:solidFill>
                          <a:effectLst/>
                          <a:latin typeface="+mj-lt"/>
                          <a:cs typeface="Times New Roman" pitchFamily="18" charset="0"/>
                        </a:rPr>
                        <a:t> x 0.5 = 0.4</a:t>
                      </a:r>
                      <a:endParaRPr kumimoji="0" lang="es-ES" sz="1600" b="0" i="0" u="none" strike="noStrike" cap="none" normalizeH="0" baseline="0" smtClean="0">
                        <a:ln>
                          <a:noFill/>
                        </a:ln>
                        <a:solidFill>
                          <a:schemeClr val="tx1"/>
                        </a:solidFill>
                        <a:effectLst/>
                        <a:latin typeface="+mj-lt"/>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600" b="0" i="0" u="none" strike="noStrike" cap="none" normalizeH="0" baseline="0" dirty="0" smtClean="0">
                          <a:ln>
                            <a:noFill/>
                          </a:ln>
                          <a:solidFill>
                            <a:schemeClr val="tx1"/>
                          </a:solidFill>
                          <a:effectLst/>
                          <a:latin typeface="+mj-lt"/>
                          <a:cs typeface="Times New Roman" pitchFamily="18" charset="0"/>
                        </a:rPr>
                        <a:t>0%</a:t>
                      </a:r>
                      <a:endParaRPr kumimoji="0" lang="es-ES" sz="1600" b="0" i="0" u="none" strike="noStrike" cap="none" normalizeH="0" baseline="0" dirty="0" smtClean="0">
                        <a:ln>
                          <a:noFill/>
                        </a:ln>
                        <a:solidFill>
                          <a:schemeClr val="tx1"/>
                        </a:solidFill>
                        <a:effectLst/>
                        <a:latin typeface="+mj-lt"/>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638"/>
            <a:ext cx="7498080" cy="562074"/>
          </a:xfrm>
        </p:spPr>
        <p:txBody>
          <a:bodyPr>
            <a:normAutofit/>
          </a:bodyPr>
          <a:lstStyle/>
          <a:p>
            <a:r>
              <a:rPr lang="es-ES" sz="2800" dirty="0" smtClean="0"/>
              <a:t>Midiendo la Eficiencia en el Sector Público</a:t>
            </a:r>
            <a:endParaRPr lang="es-ES" sz="2800" dirty="0"/>
          </a:p>
        </p:txBody>
      </p:sp>
      <p:sp>
        <p:nvSpPr>
          <p:cNvPr id="3" name="2 Marcador de contenido"/>
          <p:cNvSpPr>
            <a:spLocks noGrp="1"/>
          </p:cNvSpPr>
          <p:nvPr>
            <p:ph idx="1"/>
          </p:nvPr>
        </p:nvSpPr>
        <p:spPr>
          <a:xfrm>
            <a:off x="1435608" y="1124744"/>
            <a:ext cx="7498080" cy="5077544"/>
          </a:xfrm>
        </p:spPr>
        <p:txBody>
          <a:bodyPr>
            <a:noAutofit/>
          </a:bodyPr>
          <a:lstStyle/>
          <a:p>
            <a:pPr marL="87313" indent="-4763" algn="just">
              <a:buNone/>
            </a:pPr>
            <a:r>
              <a:rPr lang="es-ES" sz="2400" dirty="0" smtClean="0"/>
              <a:t>La técnica envolvente de datos ofrece una información particularizada de las unidades analizadas, suministrando: </a:t>
            </a:r>
          </a:p>
          <a:p>
            <a:pPr algn="just">
              <a:buNone/>
            </a:pPr>
            <a:endParaRPr lang="es-ES" sz="2400" dirty="0" smtClean="0"/>
          </a:p>
          <a:p>
            <a:pPr marL="363538" indent="-363538" algn="just">
              <a:lnSpc>
                <a:spcPct val="110000"/>
              </a:lnSpc>
              <a:spcAft>
                <a:spcPts val="600"/>
              </a:spcAft>
            </a:pPr>
            <a:r>
              <a:rPr lang="es-ES" sz="2400" dirty="0" smtClean="0"/>
              <a:t>índices de eficiencia individualizados para cada una de ellas</a:t>
            </a:r>
          </a:p>
          <a:p>
            <a:pPr marL="363538" indent="-363538" algn="just">
              <a:lnSpc>
                <a:spcPct val="110000"/>
              </a:lnSpc>
              <a:spcAft>
                <a:spcPts val="600"/>
              </a:spcAft>
            </a:pPr>
            <a:r>
              <a:rPr lang="es-ES" sz="2400" dirty="0" smtClean="0"/>
              <a:t>grupos de referencia y</a:t>
            </a:r>
          </a:p>
          <a:p>
            <a:pPr marL="363538" indent="-363538" algn="just">
              <a:lnSpc>
                <a:spcPct val="110000"/>
              </a:lnSpc>
              <a:spcAft>
                <a:spcPts val="600"/>
              </a:spcAft>
            </a:pPr>
            <a:r>
              <a:rPr lang="es-ES" sz="2400" dirty="0" smtClean="0"/>
              <a:t>objetivos de consumo y producción para las unidades 	 evaluadas como ineficientes.</a:t>
            </a:r>
          </a:p>
        </p:txBody>
      </p:sp>
      <p:cxnSp>
        <p:nvCxnSpPr>
          <p:cNvPr id="5" name="4 Conector recto"/>
          <p:cNvCxnSpPr/>
          <p:nvPr/>
        </p:nvCxnSpPr>
        <p:spPr>
          <a:xfrm>
            <a:off x="1475656" y="836712"/>
            <a:ext cx="7488832" cy="0"/>
          </a:xfrm>
          <a:prstGeom prst="line">
            <a:avLst/>
          </a:prstGeom>
          <a:ln w="38100">
            <a:solidFill>
              <a:schemeClr val="accent2">
                <a:lumMod val="20000"/>
                <a:lumOff val="80000"/>
              </a:schemeClr>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638"/>
            <a:ext cx="7498080" cy="562074"/>
          </a:xfrm>
        </p:spPr>
        <p:txBody>
          <a:bodyPr>
            <a:normAutofit/>
          </a:bodyPr>
          <a:lstStyle/>
          <a:p>
            <a:r>
              <a:rPr lang="es-ES" sz="2800" dirty="0" smtClean="0"/>
              <a:t>Midiendo la Eficiencia en el Sector Público</a:t>
            </a:r>
            <a:endParaRPr lang="es-ES" sz="2800" dirty="0"/>
          </a:p>
        </p:txBody>
      </p:sp>
      <p:sp>
        <p:nvSpPr>
          <p:cNvPr id="3" name="2 Marcador de contenido"/>
          <p:cNvSpPr>
            <a:spLocks noGrp="1"/>
          </p:cNvSpPr>
          <p:nvPr>
            <p:ph idx="1"/>
          </p:nvPr>
        </p:nvSpPr>
        <p:spPr>
          <a:xfrm>
            <a:off x="1435608" y="1124744"/>
            <a:ext cx="7498080" cy="5077544"/>
          </a:xfrm>
        </p:spPr>
        <p:txBody>
          <a:bodyPr>
            <a:noAutofit/>
          </a:bodyPr>
          <a:lstStyle/>
          <a:p>
            <a:pPr marL="87313" indent="-4763" algn="just">
              <a:buNone/>
            </a:pPr>
            <a:r>
              <a:rPr lang="es-ES" sz="2400" b="1" dirty="0" smtClean="0"/>
              <a:t>Importancia de que las unidades comparadas sean homogéneas</a:t>
            </a:r>
          </a:p>
          <a:p>
            <a:pPr marL="87313" indent="-4763" algn="just">
              <a:buNone/>
            </a:pPr>
            <a:r>
              <a:rPr lang="es-ES" sz="2400" dirty="0" smtClean="0"/>
              <a:t>Tres son los aspectos que pueden dar lugar a que las comparaciones efectuadas por el modelo sean poco apropiadas y conducirnos, por tanto, a conclusiones erróneas:</a:t>
            </a:r>
          </a:p>
          <a:p>
            <a:pPr marL="87313" indent="-4763" algn="just">
              <a:buNone/>
            </a:pPr>
            <a:endParaRPr lang="es-ES" sz="2400" dirty="0" smtClean="0"/>
          </a:p>
          <a:p>
            <a:pPr marL="457200" indent="-457200" algn="just">
              <a:lnSpc>
                <a:spcPct val="110000"/>
              </a:lnSpc>
              <a:spcAft>
                <a:spcPts val="600"/>
              </a:spcAft>
              <a:buFont typeface="+mj-lt"/>
              <a:buAutoNum type="alphaLcParenR"/>
            </a:pPr>
            <a:r>
              <a:rPr lang="es-ES" sz="2400" dirty="0" smtClean="0"/>
              <a:t>Tipos de rendimientos de escala.</a:t>
            </a:r>
          </a:p>
          <a:p>
            <a:pPr marL="457200" indent="-457200" algn="just">
              <a:lnSpc>
                <a:spcPct val="110000"/>
              </a:lnSpc>
              <a:spcAft>
                <a:spcPts val="600"/>
              </a:spcAft>
              <a:buFont typeface="+mj-lt"/>
              <a:buAutoNum type="alphaLcParenR"/>
            </a:pPr>
            <a:r>
              <a:rPr lang="es-ES" sz="2400" dirty="0" smtClean="0"/>
              <a:t>Factores ambientales y de entorno.</a:t>
            </a:r>
          </a:p>
          <a:p>
            <a:pPr marL="457200" indent="-457200" algn="just">
              <a:lnSpc>
                <a:spcPct val="110000"/>
              </a:lnSpc>
              <a:spcAft>
                <a:spcPts val="600"/>
              </a:spcAft>
              <a:buFont typeface="+mj-lt"/>
              <a:buAutoNum type="alphaLcParenR"/>
            </a:pPr>
            <a:r>
              <a:rPr lang="es-ES" sz="2400" dirty="0" smtClean="0"/>
              <a:t>Excesiva flexibilidad del modelo al asignar las ponderaciones a inputs y outputs.</a:t>
            </a:r>
          </a:p>
        </p:txBody>
      </p:sp>
      <p:cxnSp>
        <p:nvCxnSpPr>
          <p:cNvPr id="5" name="4 Conector recto"/>
          <p:cNvCxnSpPr/>
          <p:nvPr/>
        </p:nvCxnSpPr>
        <p:spPr>
          <a:xfrm>
            <a:off x="1475656" y="836712"/>
            <a:ext cx="7488832" cy="0"/>
          </a:xfrm>
          <a:prstGeom prst="line">
            <a:avLst/>
          </a:prstGeom>
          <a:ln w="38100">
            <a:solidFill>
              <a:schemeClr val="accent2">
                <a:lumMod val="20000"/>
                <a:lumOff val="80000"/>
              </a:schemeClr>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Text Box 3"/>
          <p:cNvSpPr txBox="1">
            <a:spLocks noChangeArrowheads="1"/>
          </p:cNvSpPr>
          <p:nvPr/>
        </p:nvSpPr>
        <p:spPr bwMode="auto">
          <a:xfrm>
            <a:off x="1122645" y="1124744"/>
            <a:ext cx="7475984" cy="7278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defTabSz="1371600">
              <a:tabLst>
                <a:tab pos="285750" algn="l"/>
                <a:tab pos="476250" algn="l"/>
              </a:tabLst>
              <a:defRPr sz="2400">
                <a:solidFill>
                  <a:schemeClr val="tx1"/>
                </a:solidFill>
                <a:latin typeface="Times New Roman" pitchFamily="18" charset="0"/>
              </a:defRPr>
            </a:lvl1pPr>
            <a:lvl2pPr marL="914400" indent="-457200" defTabSz="1371600">
              <a:tabLst>
                <a:tab pos="285750" algn="l"/>
                <a:tab pos="476250" algn="l"/>
              </a:tabLst>
              <a:defRPr sz="2400">
                <a:solidFill>
                  <a:schemeClr val="tx1"/>
                </a:solidFill>
                <a:latin typeface="Times New Roman" pitchFamily="18" charset="0"/>
              </a:defRPr>
            </a:lvl2pPr>
            <a:lvl3pPr marL="1371600" indent="-457200" defTabSz="1371600">
              <a:tabLst>
                <a:tab pos="285750" algn="l"/>
                <a:tab pos="476250" algn="l"/>
              </a:tabLst>
              <a:defRPr sz="2400">
                <a:solidFill>
                  <a:schemeClr val="tx1"/>
                </a:solidFill>
                <a:latin typeface="Times New Roman" pitchFamily="18" charset="0"/>
              </a:defRPr>
            </a:lvl3pPr>
            <a:lvl4pPr marL="1828800" indent="-457200" defTabSz="1371600">
              <a:tabLst>
                <a:tab pos="285750" algn="l"/>
                <a:tab pos="476250" algn="l"/>
              </a:tabLst>
              <a:defRPr sz="2400">
                <a:solidFill>
                  <a:schemeClr val="tx1"/>
                </a:solidFill>
                <a:latin typeface="Times New Roman" pitchFamily="18" charset="0"/>
              </a:defRPr>
            </a:lvl4pPr>
            <a:lvl5pPr marL="2286000" indent="-457200" defTabSz="1371600">
              <a:tabLst>
                <a:tab pos="285750" algn="l"/>
                <a:tab pos="476250" algn="l"/>
              </a:tabLst>
              <a:defRPr sz="2400">
                <a:solidFill>
                  <a:schemeClr val="tx1"/>
                </a:solidFill>
                <a:latin typeface="Times New Roman" pitchFamily="18" charset="0"/>
              </a:defRPr>
            </a:lvl5pPr>
            <a:lvl6pPr marL="2743200" indent="-457200" defTabSz="1371600" fontAlgn="base">
              <a:spcBef>
                <a:spcPct val="0"/>
              </a:spcBef>
              <a:spcAft>
                <a:spcPct val="0"/>
              </a:spcAft>
              <a:tabLst>
                <a:tab pos="285750" algn="l"/>
                <a:tab pos="476250" algn="l"/>
              </a:tabLst>
              <a:defRPr sz="2400">
                <a:solidFill>
                  <a:schemeClr val="tx1"/>
                </a:solidFill>
                <a:latin typeface="Times New Roman" pitchFamily="18" charset="0"/>
              </a:defRPr>
            </a:lvl6pPr>
            <a:lvl7pPr marL="3200400" indent="-457200" defTabSz="1371600" fontAlgn="base">
              <a:spcBef>
                <a:spcPct val="0"/>
              </a:spcBef>
              <a:spcAft>
                <a:spcPct val="0"/>
              </a:spcAft>
              <a:tabLst>
                <a:tab pos="285750" algn="l"/>
                <a:tab pos="476250" algn="l"/>
              </a:tabLst>
              <a:defRPr sz="2400">
                <a:solidFill>
                  <a:schemeClr val="tx1"/>
                </a:solidFill>
                <a:latin typeface="Times New Roman" pitchFamily="18" charset="0"/>
              </a:defRPr>
            </a:lvl7pPr>
            <a:lvl8pPr marL="3657600" indent="-457200" defTabSz="1371600" fontAlgn="base">
              <a:spcBef>
                <a:spcPct val="0"/>
              </a:spcBef>
              <a:spcAft>
                <a:spcPct val="0"/>
              </a:spcAft>
              <a:tabLst>
                <a:tab pos="285750" algn="l"/>
                <a:tab pos="476250" algn="l"/>
              </a:tabLst>
              <a:defRPr sz="2400">
                <a:solidFill>
                  <a:schemeClr val="tx1"/>
                </a:solidFill>
                <a:latin typeface="Times New Roman" pitchFamily="18" charset="0"/>
              </a:defRPr>
            </a:lvl8pPr>
            <a:lvl9pPr marL="4114800" indent="-457200" defTabSz="1371600" fontAlgn="base">
              <a:spcBef>
                <a:spcPct val="0"/>
              </a:spcBef>
              <a:spcAft>
                <a:spcPct val="0"/>
              </a:spcAft>
              <a:tabLst>
                <a:tab pos="285750" algn="l"/>
                <a:tab pos="476250" algn="l"/>
              </a:tabLst>
              <a:defRPr sz="2400">
                <a:solidFill>
                  <a:schemeClr val="tx1"/>
                </a:solidFill>
                <a:latin typeface="Times New Roman" pitchFamily="18" charset="0"/>
              </a:defRPr>
            </a:lvl9pPr>
          </a:lstStyle>
          <a:p>
            <a:pPr eaLnBrk="0" hangingPunct="0"/>
            <a:endParaRPr lang="es-ES_tradnl" altLang="es-ES" sz="1700" dirty="0">
              <a:latin typeface="CG Times" charset="0"/>
              <a:cs typeface="Times New Roman" pitchFamily="18" charset="0"/>
              <a:sym typeface="MapInfo Weather" pitchFamily="18" charset="2"/>
            </a:endParaRPr>
          </a:p>
          <a:p>
            <a:pPr algn="just" eaLnBrk="0" hangingPunct="0"/>
            <a:r>
              <a:rPr lang="es-ES_tradnl" altLang="es-ES" sz="2200" b="1" u="sng" dirty="0">
                <a:latin typeface="+mj-lt"/>
                <a:sym typeface="MapInfo Weather" pitchFamily="18" charset="2"/>
              </a:rPr>
              <a:t>Factores exógenos y de entorno</a:t>
            </a:r>
            <a:endParaRPr lang="es-ES" altLang="es-ES" sz="2200" b="1" dirty="0">
              <a:latin typeface="+mj-lt"/>
              <a:cs typeface="Times New Roman" pitchFamily="18" charset="0"/>
              <a:sym typeface="MapInfo Weather" pitchFamily="18" charset="2"/>
            </a:endParaRPr>
          </a:p>
          <a:p>
            <a:pPr algn="just" eaLnBrk="0" hangingPunct="0"/>
            <a:r>
              <a:rPr lang="es-ES_tradnl" altLang="es-ES" sz="2200" dirty="0">
                <a:latin typeface="+mj-lt"/>
                <a:sym typeface="MapInfo Weather" pitchFamily="18" charset="2"/>
              </a:rPr>
              <a:t> </a:t>
            </a:r>
            <a:endParaRPr lang="es-ES" altLang="es-ES" sz="2200" dirty="0">
              <a:latin typeface="+mj-lt"/>
              <a:cs typeface="Times New Roman" pitchFamily="18" charset="0"/>
              <a:sym typeface="MapInfo Weather" pitchFamily="18" charset="2"/>
            </a:endParaRPr>
          </a:p>
          <a:p>
            <a:pPr marL="0" algn="just" eaLnBrk="0" hangingPunct="0"/>
            <a:r>
              <a:rPr lang="es-ES_tradnl" altLang="es-ES" sz="2200" dirty="0">
                <a:latin typeface="+mj-lt"/>
                <a:sym typeface="MapInfo Weather" pitchFamily="18" charset="2"/>
              </a:rPr>
              <a:t>Las unidades comparadas deben ser </a:t>
            </a:r>
            <a:r>
              <a:rPr lang="es-ES_tradnl" altLang="es-ES" sz="2200" dirty="0" smtClean="0">
                <a:latin typeface="+mj-lt"/>
                <a:sym typeface="MapInfo Weather" pitchFamily="18" charset="2"/>
              </a:rPr>
              <a:t>homogéneas tanto </a:t>
            </a:r>
            <a:r>
              <a:rPr lang="es-ES_tradnl" altLang="es-ES" sz="2200" dirty="0">
                <a:latin typeface="+mj-lt"/>
                <a:sym typeface="MapInfo Weather" pitchFamily="18" charset="2"/>
              </a:rPr>
              <a:t>en los inputs y outputs como en </a:t>
            </a:r>
            <a:r>
              <a:rPr lang="es-ES_tradnl" altLang="es-ES" sz="2200" dirty="0" smtClean="0">
                <a:latin typeface="+mj-lt"/>
                <a:sym typeface="MapInfo Weather" pitchFamily="18" charset="2"/>
              </a:rPr>
              <a:t>las circunstancias </a:t>
            </a:r>
            <a:r>
              <a:rPr lang="es-ES_tradnl" altLang="es-ES" sz="2200" dirty="0">
                <a:latin typeface="+mj-lt"/>
                <a:sym typeface="MapInfo Weather" pitchFamily="18" charset="2"/>
              </a:rPr>
              <a:t>en las que actúan.</a:t>
            </a:r>
          </a:p>
          <a:p>
            <a:pPr algn="just" eaLnBrk="0" hangingPunct="0"/>
            <a:endParaRPr lang="es-ES_tradnl" altLang="es-ES" sz="2200" dirty="0">
              <a:latin typeface="+mj-lt"/>
              <a:sym typeface="MapInfo Weather" pitchFamily="18" charset="2"/>
            </a:endParaRPr>
          </a:p>
          <a:p>
            <a:pPr marL="0" algn="just" eaLnBrk="0" hangingPunct="0"/>
            <a:r>
              <a:rPr lang="es-ES_tradnl" altLang="es-ES" sz="2200" dirty="0">
                <a:latin typeface="+mj-lt"/>
                <a:sym typeface="MapInfo Weather" pitchFamily="18" charset="2"/>
              </a:rPr>
              <a:t>El modelo de </a:t>
            </a:r>
            <a:r>
              <a:rPr lang="es-ES_tradnl" altLang="es-ES" sz="2200" dirty="0" err="1">
                <a:latin typeface="+mj-lt"/>
                <a:sym typeface="MapInfo Weather" pitchFamily="18" charset="2"/>
              </a:rPr>
              <a:t>Banker</a:t>
            </a:r>
            <a:r>
              <a:rPr lang="es-ES_tradnl" altLang="es-ES" sz="2200" dirty="0">
                <a:latin typeface="+mj-lt"/>
                <a:sym typeface="MapInfo Weather" pitchFamily="18" charset="2"/>
              </a:rPr>
              <a:t> y </a:t>
            </a:r>
            <a:r>
              <a:rPr lang="es-ES_tradnl" altLang="es-ES" sz="2200" dirty="0" err="1">
                <a:latin typeface="+mj-lt"/>
                <a:sym typeface="MapInfo Weather" pitchFamily="18" charset="2"/>
              </a:rPr>
              <a:t>Morey</a:t>
            </a:r>
            <a:r>
              <a:rPr lang="es-ES_tradnl" altLang="es-ES" sz="2200" dirty="0">
                <a:latin typeface="+mj-lt"/>
                <a:sym typeface="MapInfo Weather" pitchFamily="18" charset="2"/>
              </a:rPr>
              <a:t> (1986),  desarrollado </a:t>
            </a:r>
            <a:r>
              <a:rPr lang="es-ES_tradnl" altLang="es-ES" sz="2200" dirty="0" smtClean="0">
                <a:latin typeface="+mj-lt"/>
                <a:sym typeface="MapInfo Weather" pitchFamily="18" charset="2"/>
              </a:rPr>
              <a:t>por Roll </a:t>
            </a:r>
            <a:r>
              <a:rPr lang="es-ES_tradnl" altLang="es-ES" sz="2200" dirty="0">
                <a:latin typeface="+mj-lt"/>
                <a:sym typeface="MapInfo Weather" pitchFamily="18" charset="2"/>
              </a:rPr>
              <a:t>y </a:t>
            </a:r>
            <a:r>
              <a:rPr lang="es-ES_tradnl" altLang="es-ES" sz="2200" dirty="0" err="1">
                <a:latin typeface="+mj-lt"/>
                <a:sym typeface="MapInfo Weather" pitchFamily="18" charset="2"/>
              </a:rPr>
              <a:t>Golany</a:t>
            </a:r>
            <a:r>
              <a:rPr lang="es-ES_tradnl" altLang="es-ES" sz="2200" dirty="0">
                <a:latin typeface="+mj-lt"/>
                <a:sym typeface="MapInfo Weather" pitchFamily="18" charset="2"/>
              </a:rPr>
              <a:t> (1993), permite incluir tanto inputs </a:t>
            </a:r>
            <a:r>
              <a:rPr lang="es-ES_tradnl" altLang="es-ES" sz="2200" dirty="0" smtClean="0">
                <a:latin typeface="+mj-lt"/>
                <a:sym typeface="MapInfo Weather" pitchFamily="18" charset="2"/>
              </a:rPr>
              <a:t>y outputs </a:t>
            </a:r>
            <a:r>
              <a:rPr lang="es-ES_tradnl" altLang="es-ES" sz="2200" dirty="0">
                <a:latin typeface="+mj-lt"/>
                <a:sym typeface="MapInfo Weather" pitchFamily="18" charset="2"/>
              </a:rPr>
              <a:t>exógenos como factores que sólo pueden </a:t>
            </a:r>
            <a:r>
              <a:rPr lang="es-ES_tradnl" altLang="es-ES" sz="2200" dirty="0" smtClean="0">
                <a:latin typeface="+mj-lt"/>
                <a:sym typeface="MapInfo Weather" pitchFamily="18" charset="2"/>
              </a:rPr>
              <a:t>ser controlados </a:t>
            </a:r>
            <a:r>
              <a:rPr lang="es-ES_tradnl" altLang="es-ES" sz="2200" dirty="0">
                <a:latin typeface="+mj-lt"/>
                <a:sym typeface="MapInfo Weather" pitchFamily="18" charset="2"/>
              </a:rPr>
              <a:t>parcialmente por las unidades evaluadas. </a:t>
            </a:r>
          </a:p>
          <a:p>
            <a:pPr algn="just" eaLnBrk="0" hangingPunct="0"/>
            <a:endParaRPr lang="es-ES_tradnl" altLang="es-ES" sz="2200" dirty="0">
              <a:latin typeface="+mj-lt"/>
              <a:sym typeface="MapInfo Weather" pitchFamily="18" charset="2"/>
            </a:endParaRPr>
          </a:p>
          <a:p>
            <a:pPr marL="0" algn="just" eaLnBrk="0" hangingPunct="0"/>
            <a:r>
              <a:rPr lang="es-ES_tradnl" altLang="es-ES" sz="2200" dirty="0" smtClean="0">
                <a:latin typeface="+mj-lt"/>
                <a:sym typeface="MapInfo Weather" pitchFamily="18" charset="2"/>
              </a:rPr>
              <a:t>Se </a:t>
            </a:r>
            <a:r>
              <a:rPr lang="es-ES_tradnl" altLang="es-ES" sz="2200" dirty="0">
                <a:latin typeface="+mj-lt"/>
                <a:sym typeface="MapInfo Weather" pitchFamily="18" charset="2"/>
              </a:rPr>
              <a:t>han desarrollado también</a:t>
            </a:r>
            <a:r>
              <a:rPr lang="es-ES_tradnl" altLang="es-ES" sz="2200" dirty="0" smtClean="0">
                <a:latin typeface="+mj-lt"/>
                <a:sym typeface="MapInfo Weather" pitchFamily="18" charset="2"/>
              </a:rPr>
              <a:t>, siguiendo </a:t>
            </a:r>
            <a:r>
              <a:rPr lang="es-ES_tradnl" altLang="es-ES" sz="2200" dirty="0">
                <a:latin typeface="+mj-lt"/>
                <a:sym typeface="MapInfo Weather" pitchFamily="18" charset="2"/>
              </a:rPr>
              <a:t>el modelo de </a:t>
            </a:r>
            <a:r>
              <a:rPr lang="es-ES_tradnl" altLang="es-ES" sz="2200" dirty="0" err="1">
                <a:latin typeface="+mj-lt"/>
                <a:sym typeface="MapInfo Weather" pitchFamily="18" charset="2"/>
              </a:rPr>
              <a:t>Fried</a:t>
            </a:r>
            <a:r>
              <a:rPr lang="es-ES_tradnl" altLang="es-ES" sz="2200" dirty="0">
                <a:latin typeface="+mj-lt"/>
                <a:sym typeface="MapInfo Weather" pitchFamily="18" charset="2"/>
              </a:rPr>
              <a:t> y </a:t>
            </a:r>
            <a:r>
              <a:rPr lang="es-ES_tradnl" altLang="es-ES" sz="2200" dirty="0" err="1">
                <a:latin typeface="+mj-lt"/>
                <a:sym typeface="MapInfo Weather" pitchFamily="18" charset="2"/>
              </a:rPr>
              <a:t>Lovell</a:t>
            </a:r>
            <a:r>
              <a:rPr lang="es-ES_tradnl" altLang="es-ES" sz="2200" dirty="0">
                <a:latin typeface="+mj-lt"/>
                <a:sym typeface="MapInfo Weather" pitchFamily="18" charset="2"/>
              </a:rPr>
              <a:t> (1996), </a:t>
            </a:r>
            <a:r>
              <a:rPr lang="es-ES_tradnl" altLang="es-ES" sz="2200" dirty="0" smtClean="0">
                <a:latin typeface="+mj-lt"/>
                <a:sym typeface="MapInfo Weather" pitchFamily="18" charset="2"/>
              </a:rPr>
              <a:t>análisis de </a:t>
            </a:r>
            <a:r>
              <a:rPr lang="es-ES_tradnl" altLang="es-ES" sz="2200" dirty="0">
                <a:latin typeface="+mj-lt"/>
                <a:sym typeface="MapInfo Weather" pitchFamily="18" charset="2"/>
              </a:rPr>
              <a:t>eficiencia en varias etapas con la finalidad de </a:t>
            </a:r>
            <a:r>
              <a:rPr lang="es-ES_tradnl" altLang="es-ES" sz="2200" dirty="0" smtClean="0">
                <a:latin typeface="+mj-lt"/>
                <a:sym typeface="MapInfo Weather" pitchFamily="18" charset="2"/>
              </a:rPr>
              <a:t>aislar los </a:t>
            </a:r>
            <a:r>
              <a:rPr lang="es-ES_tradnl" altLang="es-ES" sz="2200" dirty="0">
                <a:latin typeface="+mj-lt"/>
                <a:sym typeface="MapInfo Weather" pitchFamily="18" charset="2"/>
              </a:rPr>
              <a:t>efectos de las variables de entorno sobre </a:t>
            </a:r>
            <a:r>
              <a:rPr lang="es-ES_tradnl" altLang="es-ES" sz="2200" dirty="0" smtClean="0">
                <a:latin typeface="+mj-lt"/>
                <a:sym typeface="MapInfo Weather" pitchFamily="18" charset="2"/>
              </a:rPr>
              <a:t>los índices </a:t>
            </a:r>
            <a:r>
              <a:rPr lang="es-ES_tradnl" altLang="es-ES" sz="2200" dirty="0">
                <a:latin typeface="+mj-lt"/>
                <a:sym typeface="MapInfo Weather" pitchFamily="18" charset="2"/>
              </a:rPr>
              <a:t>de eficiencia. </a:t>
            </a:r>
            <a:endParaRPr lang="es-ES" altLang="es-ES" sz="2200" dirty="0">
              <a:latin typeface="+mj-lt"/>
              <a:cs typeface="Times New Roman" pitchFamily="18" charset="0"/>
              <a:sym typeface="MapInfo Weather" pitchFamily="18" charset="2"/>
            </a:endParaRPr>
          </a:p>
          <a:p>
            <a:pPr eaLnBrk="0" hangingPunct="0"/>
            <a:endParaRPr lang="es-ES_tradnl" altLang="es-ES" sz="2200" b="1" dirty="0">
              <a:latin typeface="CG Times" charset="0"/>
              <a:cs typeface="Times New Roman" pitchFamily="18" charset="0"/>
              <a:sym typeface="MapInfo Weather" pitchFamily="18" charset="2"/>
            </a:endParaRPr>
          </a:p>
          <a:p>
            <a:pPr algn="just" eaLnBrk="0" hangingPunct="0"/>
            <a:r>
              <a:rPr lang="es-ES" altLang="es-ES" sz="2000" b="1" dirty="0">
                <a:sym typeface="MapInfo Weather" pitchFamily="18" charset="2"/>
              </a:rPr>
              <a:t/>
            </a:r>
            <a:br>
              <a:rPr lang="es-ES" altLang="es-ES" sz="2000" b="1" dirty="0">
                <a:sym typeface="MapInfo Weather" pitchFamily="18" charset="2"/>
              </a:rPr>
            </a:br>
            <a:r>
              <a:rPr lang="es-ES" altLang="es-ES" sz="2000" b="1" dirty="0">
                <a:sym typeface="MapInfo Weather" pitchFamily="18" charset="2"/>
              </a:rPr>
              <a:t> </a:t>
            </a:r>
            <a:endParaRPr lang="es-ES" altLang="es-ES" sz="2000" b="1" dirty="0">
              <a:cs typeface="Times New Roman" pitchFamily="18" charset="0"/>
              <a:sym typeface="MapInfo Weather" pitchFamily="18" charset="2"/>
            </a:endParaRPr>
          </a:p>
          <a:p>
            <a:pPr algn="ctr" eaLnBrk="0" hangingPunct="0"/>
            <a:r>
              <a:rPr lang="es-ES" altLang="es-ES" sz="2000" b="1" dirty="0">
                <a:sym typeface="MapInfo Weather" pitchFamily="18" charset="2"/>
              </a:rPr>
              <a:t> </a:t>
            </a:r>
            <a:endParaRPr lang="es-ES" altLang="es-ES" sz="2000" b="1" dirty="0">
              <a:cs typeface="Times New Roman" pitchFamily="18" charset="0"/>
              <a:sym typeface="MapInfo Weather" pitchFamily="18" charset="2"/>
            </a:endParaRPr>
          </a:p>
          <a:p>
            <a:pPr algn="ctr" eaLnBrk="0" hangingPunct="0"/>
            <a:endParaRPr lang="es-ES_tradnl" altLang="es-ES" sz="2000" b="1" dirty="0">
              <a:sym typeface="MapInfo Weather" pitchFamily="18" charset="2"/>
            </a:endParaRPr>
          </a:p>
          <a:p>
            <a:pPr algn="ctr" eaLnBrk="0" hangingPunct="0"/>
            <a:endParaRPr lang="es-ES_tradnl" altLang="es-ES" sz="2000" b="1" dirty="0">
              <a:sym typeface="MapInfo Weather" pitchFamily="18" charset="2"/>
            </a:endParaRPr>
          </a:p>
          <a:p>
            <a:pPr eaLnBrk="0" hangingPunct="0"/>
            <a:endParaRPr lang="es-ES_tradnl" altLang="es-ES" sz="2000" b="1" dirty="0"/>
          </a:p>
        </p:txBody>
      </p:sp>
      <p:sp>
        <p:nvSpPr>
          <p:cNvPr id="5" name="1 Título"/>
          <p:cNvSpPr txBox="1">
            <a:spLocks/>
          </p:cNvSpPr>
          <p:nvPr/>
        </p:nvSpPr>
        <p:spPr>
          <a:xfrm>
            <a:off x="1435608" y="274638"/>
            <a:ext cx="7498080" cy="562074"/>
          </a:xfrm>
          <a:prstGeom prst="rect">
            <a:avLst/>
          </a:prstGeom>
        </p:spPr>
        <p:txBody>
          <a:bodyPr anchor="ctr">
            <a:normAutofit/>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fontAlgn="auto">
              <a:spcAft>
                <a:spcPts val="0"/>
              </a:spcAft>
            </a:pPr>
            <a:r>
              <a:rPr lang="es-ES" sz="2800" dirty="0" smtClean="0"/>
              <a:t>Midiendo la Eficiencia en el Sector Público</a:t>
            </a:r>
            <a:endParaRPr lang="es-ES" sz="2800" dirty="0"/>
          </a:p>
        </p:txBody>
      </p:sp>
      <p:cxnSp>
        <p:nvCxnSpPr>
          <p:cNvPr id="6" name="5 Conector recto"/>
          <p:cNvCxnSpPr/>
          <p:nvPr/>
        </p:nvCxnSpPr>
        <p:spPr>
          <a:xfrm>
            <a:off x="1475656" y="836712"/>
            <a:ext cx="7488832" cy="0"/>
          </a:xfrm>
          <a:prstGeom prst="line">
            <a:avLst/>
          </a:prstGeom>
          <a:ln w="38100">
            <a:solidFill>
              <a:schemeClr val="accent2">
                <a:lumMod val="20000"/>
                <a:lumOff val="80000"/>
              </a:schemeClr>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524885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Text Box 3"/>
          <p:cNvSpPr txBox="1">
            <a:spLocks noChangeArrowheads="1"/>
          </p:cNvSpPr>
          <p:nvPr/>
        </p:nvSpPr>
        <p:spPr bwMode="auto">
          <a:xfrm>
            <a:off x="971600" y="994856"/>
            <a:ext cx="7310158" cy="6232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defTabSz="1371600">
              <a:tabLst>
                <a:tab pos="285750" algn="l"/>
                <a:tab pos="476250" algn="l"/>
              </a:tabLst>
              <a:defRPr sz="2400">
                <a:solidFill>
                  <a:schemeClr val="tx1"/>
                </a:solidFill>
                <a:latin typeface="Times New Roman" pitchFamily="18" charset="0"/>
              </a:defRPr>
            </a:lvl1pPr>
            <a:lvl2pPr marL="914400" indent="-457200" defTabSz="1371600">
              <a:tabLst>
                <a:tab pos="285750" algn="l"/>
                <a:tab pos="476250" algn="l"/>
              </a:tabLst>
              <a:defRPr sz="2400">
                <a:solidFill>
                  <a:schemeClr val="tx1"/>
                </a:solidFill>
                <a:latin typeface="Times New Roman" pitchFamily="18" charset="0"/>
              </a:defRPr>
            </a:lvl2pPr>
            <a:lvl3pPr marL="1371600" indent="-457200" defTabSz="1371600">
              <a:tabLst>
                <a:tab pos="285750" algn="l"/>
                <a:tab pos="476250" algn="l"/>
              </a:tabLst>
              <a:defRPr sz="2400">
                <a:solidFill>
                  <a:schemeClr val="tx1"/>
                </a:solidFill>
                <a:latin typeface="Times New Roman" pitchFamily="18" charset="0"/>
              </a:defRPr>
            </a:lvl3pPr>
            <a:lvl4pPr marL="1828800" indent="-457200" defTabSz="1371600">
              <a:tabLst>
                <a:tab pos="285750" algn="l"/>
                <a:tab pos="476250" algn="l"/>
              </a:tabLst>
              <a:defRPr sz="2400">
                <a:solidFill>
                  <a:schemeClr val="tx1"/>
                </a:solidFill>
                <a:latin typeface="Times New Roman" pitchFamily="18" charset="0"/>
              </a:defRPr>
            </a:lvl4pPr>
            <a:lvl5pPr marL="2286000" indent="-457200" defTabSz="1371600">
              <a:tabLst>
                <a:tab pos="285750" algn="l"/>
                <a:tab pos="476250" algn="l"/>
              </a:tabLst>
              <a:defRPr sz="2400">
                <a:solidFill>
                  <a:schemeClr val="tx1"/>
                </a:solidFill>
                <a:latin typeface="Times New Roman" pitchFamily="18" charset="0"/>
              </a:defRPr>
            </a:lvl5pPr>
            <a:lvl6pPr marL="2743200" indent="-457200" defTabSz="1371600" fontAlgn="base">
              <a:spcBef>
                <a:spcPct val="0"/>
              </a:spcBef>
              <a:spcAft>
                <a:spcPct val="0"/>
              </a:spcAft>
              <a:tabLst>
                <a:tab pos="285750" algn="l"/>
                <a:tab pos="476250" algn="l"/>
              </a:tabLst>
              <a:defRPr sz="2400">
                <a:solidFill>
                  <a:schemeClr val="tx1"/>
                </a:solidFill>
                <a:latin typeface="Times New Roman" pitchFamily="18" charset="0"/>
              </a:defRPr>
            </a:lvl6pPr>
            <a:lvl7pPr marL="3200400" indent="-457200" defTabSz="1371600" fontAlgn="base">
              <a:spcBef>
                <a:spcPct val="0"/>
              </a:spcBef>
              <a:spcAft>
                <a:spcPct val="0"/>
              </a:spcAft>
              <a:tabLst>
                <a:tab pos="285750" algn="l"/>
                <a:tab pos="476250" algn="l"/>
              </a:tabLst>
              <a:defRPr sz="2400">
                <a:solidFill>
                  <a:schemeClr val="tx1"/>
                </a:solidFill>
                <a:latin typeface="Times New Roman" pitchFamily="18" charset="0"/>
              </a:defRPr>
            </a:lvl7pPr>
            <a:lvl8pPr marL="3657600" indent="-457200" defTabSz="1371600" fontAlgn="base">
              <a:spcBef>
                <a:spcPct val="0"/>
              </a:spcBef>
              <a:spcAft>
                <a:spcPct val="0"/>
              </a:spcAft>
              <a:tabLst>
                <a:tab pos="285750" algn="l"/>
                <a:tab pos="476250" algn="l"/>
              </a:tabLst>
              <a:defRPr sz="2400">
                <a:solidFill>
                  <a:schemeClr val="tx1"/>
                </a:solidFill>
                <a:latin typeface="Times New Roman" pitchFamily="18" charset="0"/>
              </a:defRPr>
            </a:lvl8pPr>
            <a:lvl9pPr marL="4114800" indent="-457200" defTabSz="1371600" fontAlgn="base">
              <a:spcBef>
                <a:spcPct val="0"/>
              </a:spcBef>
              <a:spcAft>
                <a:spcPct val="0"/>
              </a:spcAft>
              <a:tabLst>
                <a:tab pos="285750" algn="l"/>
                <a:tab pos="476250" algn="l"/>
              </a:tabLst>
              <a:defRPr sz="2400">
                <a:solidFill>
                  <a:schemeClr val="tx1"/>
                </a:solidFill>
                <a:latin typeface="Times New Roman" pitchFamily="18" charset="0"/>
              </a:defRPr>
            </a:lvl9pPr>
          </a:lstStyle>
          <a:p>
            <a:pPr eaLnBrk="0" hangingPunct="0"/>
            <a:endParaRPr lang="es-ES_tradnl" altLang="es-ES" sz="1700" b="1" dirty="0">
              <a:latin typeface="CG Times" charset="0"/>
              <a:cs typeface="Times New Roman" pitchFamily="18" charset="0"/>
              <a:sym typeface="MapInfo Weather" pitchFamily="18" charset="2"/>
            </a:endParaRPr>
          </a:p>
          <a:p>
            <a:pPr algn="just" eaLnBrk="0" hangingPunct="0"/>
            <a:r>
              <a:rPr lang="es-ES_tradnl" altLang="es-ES" b="1" dirty="0">
                <a:latin typeface="CG Times" charset="0"/>
                <a:sym typeface="MapInfo Weather" pitchFamily="18" charset="2"/>
              </a:rPr>
              <a:t>	</a:t>
            </a:r>
            <a:endParaRPr lang="es-ES_tradnl" altLang="es-ES" b="1" dirty="0" smtClean="0">
              <a:latin typeface="CG Times" charset="0"/>
              <a:sym typeface="MapInfo Weather" pitchFamily="18" charset="2"/>
            </a:endParaRPr>
          </a:p>
          <a:p>
            <a:pPr algn="just" eaLnBrk="0" hangingPunct="0"/>
            <a:r>
              <a:rPr lang="es-ES_tradnl" altLang="es-ES" b="1" dirty="0">
                <a:latin typeface="+mj-lt"/>
                <a:sym typeface="MapInfo Weather" pitchFamily="18" charset="2"/>
              </a:rPr>
              <a:t>	</a:t>
            </a:r>
            <a:r>
              <a:rPr lang="es-ES_tradnl" altLang="es-ES" b="1" u="sng" dirty="0">
                <a:latin typeface="+mj-lt"/>
                <a:sym typeface="MapInfo Weather" pitchFamily="18" charset="2"/>
              </a:rPr>
              <a:t>La flexibilidad del DEA</a:t>
            </a:r>
          </a:p>
          <a:p>
            <a:pPr algn="just" eaLnBrk="0" hangingPunct="0"/>
            <a:endParaRPr lang="es-ES" altLang="es-ES" b="1" dirty="0">
              <a:latin typeface="+mj-lt"/>
              <a:cs typeface="Times New Roman" pitchFamily="18" charset="0"/>
              <a:sym typeface="MapInfo Weather" pitchFamily="18" charset="2"/>
            </a:endParaRPr>
          </a:p>
          <a:p>
            <a:pPr algn="just" eaLnBrk="0" hangingPunct="0"/>
            <a:r>
              <a:rPr lang="es-ES_tradnl" altLang="es-ES" b="1" dirty="0">
                <a:latin typeface="+mj-lt"/>
                <a:sym typeface="MapInfo Weather" pitchFamily="18" charset="2"/>
              </a:rPr>
              <a:t> 		</a:t>
            </a:r>
            <a:r>
              <a:rPr lang="es-ES_tradnl" altLang="es-ES" dirty="0">
                <a:latin typeface="+mj-lt"/>
                <a:sym typeface="MapInfo Weather" pitchFamily="18" charset="2"/>
              </a:rPr>
              <a:t>Una de sus principales ventajas dado el  desconocimiento de la función de producción en el ámbito público, constituye también uno de sus principales defectos. </a:t>
            </a:r>
            <a:endParaRPr lang="es-ES" altLang="es-ES" dirty="0">
              <a:latin typeface="+mj-lt"/>
              <a:cs typeface="Times New Roman" pitchFamily="18" charset="0"/>
              <a:sym typeface="MapInfo Weather" pitchFamily="18" charset="2"/>
            </a:endParaRPr>
          </a:p>
          <a:p>
            <a:pPr algn="just" eaLnBrk="0" hangingPunct="0"/>
            <a:r>
              <a:rPr lang="es-ES_tradnl" altLang="es-ES" dirty="0">
                <a:latin typeface="+mj-lt"/>
                <a:sym typeface="MapInfo Weather" pitchFamily="18" charset="2"/>
              </a:rPr>
              <a:t> </a:t>
            </a:r>
            <a:endParaRPr lang="es-ES" altLang="es-ES" dirty="0">
              <a:latin typeface="+mj-lt"/>
              <a:cs typeface="Times New Roman" pitchFamily="18" charset="0"/>
              <a:sym typeface="MapInfo Weather" pitchFamily="18" charset="2"/>
            </a:endParaRPr>
          </a:p>
          <a:p>
            <a:pPr algn="just" eaLnBrk="0" hangingPunct="0"/>
            <a:r>
              <a:rPr lang="es-ES_tradnl" altLang="es-ES" dirty="0">
                <a:latin typeface="+mj-lt"/>
                <a:sym typeface="MapInfo Weather" pitchFamily="18" charset="2"/>
              </a:rPr>
              <a:t>		Posible solución: introducción de restricciones </a:t>
            </a:r>
          </a:p>
          <a:p>
            <a:pPr algn="just" eaLnBrk="0" hangingPunct="0"/>
            <a:r>
              <a:rPr lang="es-ES_tradnl" altLang="es-ES" dirty="0">
                <a:latin typeface="+mj-lt"/>
                <a:sym typeface="MapInfo Weather" pitchFamily="18" charset="2"/>
              </a:rPr>
              <a:t>		adicionales sobre las ponderaciones.</a:t>
            </a:r>
            <a:endParaRPr lang="es-ES" altLang="es-ES" dirty="0">
              <a:latin typeface="+mj-lt"/>
              <a:cs typeface="Times New Roman" pitchFamily="18" charset="0"/>
              <a:sym typeface="MapInfo Weather" pitchFamily="18" charset="2"/>
            </a:endParaRPr>
          </a:p>
          <a:p>
            <a:pPr eaLnBrk="0" hangingPunct="0"/>
            <a:endParaRPr lang="es-ES_tradnl" altLang="es-ES" sz="2200" b="1" dirty="0">
              <a:latin typeface="CG Times" charset="0"/>
              <a:cs typeface="Times New Roman" pitchFamily="18" charset="0"/>
              <a:sym typeface="MapInfo Weather" pitchFamily="18" charset="2"/>
            </a:endParaRPr>
          </a:p>
          <a:p>
            <a:pPr algn="just" eaLnBrk="0" hangingPunct="0"/>
            <a:r>
              <a:rPr lang="es-ES" altLang="es-ES" sz="2000" b="1" dirty="0">
                <a:sym typeface="MapInfo Weather" pitchFamily="18" charset="2"/>
              </a:rPr>
              <a:t/>
            </a:r>
            <a:br>
              <a:rPr lang="es-ES" altLang="es-ES" sz="2000" b="1" dirty="0">
                <a:sym typeface="MapInfo Weather" pitchFamily="18" charset="2"/>
              </a:rPr>
            </a:br>
            <a:r>
              <a:rPr lang="es-ES" altLang="es-ES" sz="2000" b="1" dirty="0">
                <a:sym typeface="MapInfo Weather" pitchFamily="18" charset="2"/>
              </a:rPr>
              <a:t> </a:t>
            </a:r>
            <a:endParaRPr lang="es-ES" altLang="es-ES" sz="2000" b="1" dirty="0">
              <a:cs typeface="Times New Roman" pitchFamily="18" charset="0"/>
              <a:sym typeface="MapInfo Weather" pitchFamily="18" charset="2"/>
            </a:endParaRPr>
          </a:p>
          <a:p>
            <a:pPr algn="ctr" eaLnBrk="0" hangingPunct="0"/>
            <a:r>
              <a:rPr lang="es-ES" altLang="es-ES" sz="2000" b="1" dirty="0">
                <a:sym typeface="MapInfo Weather" pitchFamily="18" charset="2"/>
              </a:rPr>
              <a:t> </a:t>
            </a:r>
            <a:endParaRPr lang="es-ES" altLang="es-ES" sz="2000" b="1" dirty="0">
              <a:cs typeface="Times New Roman" pitchFamily="18" charset="0"/>
              <a:sym typeface="MapInfo Weather" pitchFamily="18" charset="2"/>
            </a:endParaRPr>
          </a:p>
          <a:p>
            <a:pPr algn="ctr" eaLnBrk="0" hangingPunct="0"/>
            <a:endParaRPr lang="es-ES_tradnl" altLang="es-ES" sz="2000" b="1" dirty="0">
              <a:sym typeface="MapInfo Weather" pitchFamily="18" charset="2"/>
            </a:endParaRPr>
          </a:p>
          <a:p>
            <a:pPr algn="ctr" eaLnBrk="0" hangingPunct="0"/>
            <a:endParaRPr lang="es-ES_tradnl" altLang="es-ES" sz="2000" b="1" dirty="0">
              <a:sym typeface="MapInfo Weather" pitchFamily="18" charset="2"/>
            </a:endParaRPr>
          </a:p>
          <a:p>
            <a:pPr eaLnBrk="0" hangingPunct="0"/>
            <a:endParaRPr lang="es-ES_tradnl" altLang="es-ES" sz="2000" b="1" dirty="0"/>
          </a:p>
        </p:txBody>
      </p:sp>
      <p:cxnSp>
        <p:nvCxnSpPr>
          <p:cNvPr id="5" name="4 Conector recto"/>
          <p:cNvCxnSpPr/>
          <p:nvPr/>
        </p:nvCxnSpPr>
        <p:spPr>
          <a:xfrm>
            <a:off x="1475656" y="836712"/>
            <a:ext cx="7488832" cy="0"/>
          </a:xfrm>
          <a:prstGeom prst="line">
            <a:avLst/>
          </a:prstGeom>
          <a:ln w="38100">
            <a:solidFill>
              <a:schemeClr val="accent2">
                <a:lumMod val="20000"/>
                <a:lumOff val="80000"/>
              </a:schemeClr>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7" name="1 Título"/>
          <p:cNvSpPr txBox="1">
            <a:spLocks/>
          </p:cNvSpPr>
          <p:nvPr/>
        </p:nvSpPr>
        <p:spPr>
          <a:xfrm>
            <a:off x="1435608" y="274638"/>
            <a:ext cx="7498080" cy="562074"/>
          </a:xfrm>
          <a:prstGeom prst="rect">
            <a:avLst/>
          </a:prstGeom>
        </p:spPr>
        <p:txBody>
          <a:bodyPr>
            <a:normAutofit/>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fontAlgn="auto">
              <a:spcAft>
                <a:spcPts val="0"/>
              </a:spcAft>
            </a:pPr>
            <a:r>
              <a:rPr lang="es-ES" sz="2800" dirty="0" smtClean="0"/>
              <a:t>Midiendo la Eficiencia en el Sector Público</a:t>
            </a:r>
            <a:endParaRPr lang="es-ES" sz="2800" dirty="0"/>
          </a:p>
        </p:txBody>
      </p:sp>
    </p:spTree>
    <p:extLst>
      <p:ext uri="{BB962C8B-B14F-4D97-AF65-F5344CB8AC3E}">
        <p14:creationId xmlns:p14="http://schemas.microsoft.com/office/powerpoint/2010/main" val="117614501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Text Box 3"/>
          <p:cNvSpPr txBox="1">
            <a:spLocks noChangeArrowheads="1"/>
          </p:cNvSpPr>
          <p:nvPr/>
        </p:nvSpPr>
        <p:spPr bwMode="auto">
          <a:xfrm>
            <a:off x="1187624" y="1052736"/>
            <a:ext cx="7416824" cy="64940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defTabSz="1371600">
              <a:tabLst>
                <a:tab pos="285750" algn="l"/>
                <a:tab pos="476250" algn="l"/>
              </a:tabLst>
              <a:defRPr sz="2400">
                <a:solidFill>
                  <a:schemeClr val="tx1"/>
                </a:solidFill>
                <a:latin typeface="Times New Roman" pitchFamily="18" charset="0"/>
              </a:defRPr>
            </a:lvl1pPr>
            <a:lvl2pPr marL="914400" indent="-457200" defTabSz="1371600">
              <a:tabLst>
                <a:tab pos="285750" algn="l"/>
                <a:tab pos="476250" algn="l"/>
              </a:tabLst>
              <a:defRPr sz="2400">
                <a:solidFill>
                  <a:schemeClr val="tx1"/>
                </a:solidFill>
                <a:latin typeface="Times New Roman" pitchFamily="18" charset="0"/>
              </a:defRPr>
            </a:lvl2pPr>
            <a:lvl3pPr marL="1371600" indent="-457200" defTabSz="1371600">
              <a:tabLst>
                <a:tab pos="285750" algn="l"/>
                <a:tab pos="476250" algn="l"/>
              </a:tabLst>
              <a:defRPr sz="2400">
                <a:solidFill>
                  <a:schemeClr val="tx1"/>
                </a:solidFill>
                <a:latin typeface="Times New Roman" pitchFamily="18" charset="0"/>
              </a:defRPr>
            </a:lvl3pPr>
            <a:lvl4pPr marL="1828800" indent="-457200" defTabSz="1371600">
              <a:tabLst>
                <a:tab pos="285750" algn="l"/>
                <a:tab pos="476250" algn="l"/>
              </a:tabLst>
              <a:defRPr sz="2400">
                <a:solidFill>
                  <a:schemeClr val="tx1"/>
                </a:solidFill>
                <a:latin typeface="Times New Roman" pitchFamily="18" charset="0"/>
              </a:defRPr>
            </a:lvl4pPr>
            <a:lvl5pPr marL="2286000" indent="-457200" defTabSz="1371600">
              <a:tabLst>
                <a:tab pos="285750" algn="l"/>
                <a:tab pos="476250" algn="l"/>
              </a:tabLst>
              <a:defRPr sz="2400">
                <a:solidFill>
                  <a:schemeClr val="tx1"/>
                </a:solidFill>
                <a:latin typeface="Times New Roman" pitchFamily="18" charset="0"/>
              </a:defRPr>
            </a:lvl5pPr>
            <a:lvl6pPr marL="2743200" indent="-457200" defTabSz="1371600" fontAlgn="base">
              <a:spcBef>
                <a:spcPct val="0"/>
              </a:spcBef>
              <a:spcAft>
                <a:spcPct val="0"/>
              </a:spcAft>
              <a:tabLst>
                <a:tab pos="285750" algn="l"/>
                <a:tab pos="476250" algn="l"/>
              </a:tabLst>
              <a:defRPr sz="2400">
                <a:solidFill>
                  <a:schemeClr val="tx1"/>
                </a:solidFill>
                <a:latin typeface="Times New Roman" pitchFamily="18" charset="0"/>
              </a:defRPr>
            </a:lvl6pPr>
            <a:lvl7pPr marL="3200400" indent="-457200" defTabSz="1371600" fontAlgn="base">
              <a:spcBef>
                <a:spcPct val="0"/>
              </a:spcBef>
              <a:spcAft>
                <a:spcPct val="0"/>
              </a:spcAft>
              <a:tabLst>
                <a:tab pos="285750" algn="l"/>
                <a:tab pos="476250" algn="l"/>
              </a:tabLst>
              <a:defRPr sz="2400">
                <a:solidFill>
                  <a:schemeClr val="tx1"/>
                </a:solidFill>
                <a:latin typeface="Times New Roman" pitchFamily="18" charset="0"/>
              </a:defRPr>
            </a:lvl7pPr>
            <a:lvl8pPr marL="3657600" indent="-457200" defTabSz="1371600" fontAlgn="base">
              <a:spcBef>
                <a:spcPct val="0"/>
              </a:spcBef>
              <a:spcAft>
                <a:spcPct val="0"/>
              </a:spcAft>
              <a:tabLst>
                <a:tab pos="285750" algn="l"/>
                <a:tab pos="476250" algn="l"/>
              </a:tabLst>
              <a:defRPr sz="2400">
                <a:solidFill>
                  <a:schemeClr val="tx1"/>
                </a:solidFill>
                <a:latin typeface="Times New Roman" pitchFamily="18" charset="0"/>
              </a:defRPr>
            </a:lvl8pPr>
            <a:lvl9pPr marL="4114800" indent="-457200" defTabSz="1371600" fontAlgn="base">
              <a:spcBef>
                <a:spcPct val="0"/>
              </a:spcBef>
              <a:spcAft>
                <a:spcPct val="0"/>
              </a:spcAft>
              <a:tabLst>
                <a:tab pos="285750" algn="l"/>
                <a:tab pos="476250" algn="l"/>
              </a:tabLst>
              <a:defRPr sz="2400">
                <a:solidFill>
                  <a:schemeClr val="tx1"/>
                </a:solidFill>
                <a:latin typeface="Times New Roman" pitchFamily="18" charset="0"/>
              </a:defRPr>
            </a:lvl9pPr>
          </a:lstStyle>
          <a:p>
            <a:pPr algn="just" eaLnBrk="0" hangingPunct="0"/>
            <a:r>
              <a:rPr lang="es-ES_tradnl" altLang="es-ES" b="1" i="1" u="sng" dirty="0">
                <a:latin typeface="+mj-lt"/>
                <a:cs typeface="Times New Roman" pitchFamily="18" charset="0"/>
                <a:sym typeface="MapInfo Weather" pitchFamily="18" charset="2"/>
              </a:rPr>
              <a:t>Limitaciones derivadas del carácter no paramétrico.</a:t>
            </a:r>
          </a:p>
          <a:p>
            <a:pPr algn="just" eaLnBrk="0" hangingPunct="0"/>
            <a:endParaRPr lang="es-ES" altLang="es-ES" b="1" u="sng" dirty="0">
              <a:latin typeface="+mj-lt"/>
              <a:cs typeface="Times New Roman" pitchFamily="18" charset="0"/>
              <a:sym typeface="MapInfo Weather" pitchFamily="18" charset="2"/>
            </a:endParaRPr>
          </a:p>
          <a:p>
            <a:pPr marL="0" algn="just" eaLnBrk="0" hangingPunct="0"/>
            <a:r>
              <a:rPr lang="es-ES_tradnl" altLang="es-ES" dirty="0">
                <a:latin typeface="+mj-lt"/>
                <a:cs typeface="Times New Roman" pitchFamily="18" charset="0"/>
                <a:sym typeface="MapInfo Weather" pitchFamily="18" charset="2"/>
              </a:rPr>
              <a:t>Entre los defectos potenciales del modelo DEA hay que </a:t>
            </a:r>
            <a:r>
              <a:rPr lang="es-ES_tradnl" altLang="es-ES" dirty="0" smtClean="0">
                <a:latin typeface="+mj-lt"/>
                <a:cs typeface="Times New Roman" pitchFamily="18" charset="0"/>
                <a:sym typeface="MapInfo Weather" pitchFamily="18" charset="2"/>
              </a:rPr>
              <a:t>destacar aquellos </a:t>
            </a:r>
            <a:r>
              <a:rPr lang="es-ES_tradnl" altLang="es-ES" dirty="0">
                <a:latin typeface="+mj-lt"/>
                <a:cs typeface="Times New Roman" pitchFamily="18" charset="0"/>
                <a:sym typeface="MapInfo Weather" pitchFamily="18" charset="2"/>
              </a:rPr>
              <a:t>que tienen su origen en el carácter no paramétrico </a:t>
            </a:r>
            <a:r>
              <a:rPr lang="es-ES_tradnl" altLang="es-ES" dirty="0" smtClean="0">
                <a:latin typeface="+mj-lt"/>
                <a:cs typeface="Times New Roman" pitchFamily="18" charset="0"/>
                <a:sym typeface="MapInfo Weather" pitchFamily="18" charset="2"/>
              </a:rPr>
              <a:t>del modelo: </a:t>
            </a:r>
            <a:endParaRPr lang="es-ES" altLang="es-ES" dirty="0">
              <a:latin typeface="+mj-lt"/>
              <a:cs typeface="Times New Roman" pitchFamily="18" charset="0"/>
              <a:sym typeface="MapInfo Weather" pitchFamily="18" charset="2"/>
            </a:endParaRPr>
          </a:p>
          <a:p>
            <a:pPr algn="just" eaLnBrk="0" hangingPunct="0"/>
            <a:r>
              <a:rPr lang="es-ES_tradnl" altLang="es-ES" dirty="0">
                <a:latin typeface="+mj-lt"/>
                <a:cs typeface="Times New Roman" pitchFamily="18" charset="0"/>
                <a:sym typeface="MapInfo Weather" pitchFamily="18" charset="2"/>
              </a:rPr>
              <a:t> </a:t>
            </a:r>
            <a:endParaRPr lang="es-ES" altLang="es-ES" dirty="0">
              <a:latin typeface="+mj-lt"/>
              <a:cs typeface="Times New Roman" pitchFamily="18" charset="0"/>
              <a:sym typeface="MapInfo Weather" pitchFamily="18" charset="2"/>
            </a:endParaRPr>
          </a:p>
          <a:p>
            <a:pPr algn="just" eaLnBrk="0" hangingPunct="0"/>
            <a:r>
              <a:rPr lang="es-ES_tradnl" altLang="es-ES" dirty="0">
                <a:latin typeface="+mj-lt"/>
                <a:cs typeface="Times New Roman" pitchFamily="18" charset="0"/>
                <a:sym typeface="MapInfo Weather" pitchFamily="18" charset="2"/>
              </a:rPr>
              <a:t>	-	Sensibilidad de los resultados obtenidos a la especificación del </a:t>
            </a:r>
            <a:r>
              <a:rPr lang="es-ES_tradnl" altLang="es-ES" dirty="0" smtClean="0">
                <a:latin typeface="+mj-lt"/>
                <a:cs typeface="Times New Roman" pitchFamily="18" charset="0"/>
                <a:sym typeface="MapInfo Weather" pitchFamily="18" charset="2"/>
              </a:rPr>
              <a:t>modelo, a </a:t>
            </a:r>
            <a:r>
              <a:rPr lang="es-ES_tradnl" altLang="es-ES" dirty="0">
                <a:latin typeface="+mj-lt"/>
                <a:cs typeface="Times New Roman" pitchFamily="18" charset="0"/>
                <a:sym typeface="MapInfo Weather" pitchFamily="18" charset="2"/>
              </a:rPr>
              <a:t>la utilización de datos </a:t>
            </a:r>
            <a:r>
              <a:rPr lang="es-ES_tradnl" altLang="es-ES" dirty="0" smtClean="0">
                <a:latin typeface="+mj-lt"/>
                <a:cs typeface="Times New Roman" pitchFamily="18" charset="0"/>
                <a:sym typeface="MapInfo Weather" pitchFamily="18" charset="2"/>
              </a:rPr>
              <a:t>inapropiados y a la dimensión del modelo.</a:t>
            </a:r>
            <a:endParaRPr lang="es-ES_tradnl" altLang="es-ES" dirty="0">
              <a:latin typeface="+mj-lt"/>
              <a:cs typeface="Times New Roman" pitchFamily="18" charset="0"/>
              <a:sym typeface="MapInfo Weather" pitchFamily="18" charset="2"/>
            </a:endParaRPr>
          </a:p>
          <a:p>
            <a:pPr algn="just" eaLnBrk="0" hangingPunct="0"/>
            <a:endParaRPr lang="es-ES_tradnl" altLang="es-ES" dirty="0">
              <a:latin typeface="+mj-lt"/>
              <a:cs typeface="Times New Roman" pitchFamily="18" charset="0"/>
              <a:sym typeface="MapInfo Weather" pitchFamily="18" charset="2"/>
            </a:endParaRPr>
          </a:p>
          <a:p>
            <a:pPr algn="just" eaLnBrk="0" hangingPunct="0"/>
            <a:r>
              <a:rPr lang="es-ES_tradnl" altLang="es-ES" dirty="0">
                <a:latin typeface="+mj-lt"/>
                <a:cs typeface="Times New Roman" pitchFamily="18" charset="0"/>
                <a:sym typeface="MapInfo Weather" pitchFamily="18" charset="2"/>
              </a:rPr>
              <a:t>	-	</a:t>
            </a:r>
            <a:r>
              <a:rPr lang="es-ES_tradnl" altLang="es-ES" dirty="0" smtClean="0">
                <a:latin typeface="+mj-lt"/>
                <a:cs typeface="Times New Roman" pitchFamily="18" charset="0"/>
                <a:sym typeface="MapInfo Weather" pitchFamily="18" charset="2"/>
              </a:rPr>
              <a:t>Estimaciones de </a:t>
            </a:r>
            <a:r>
              <a:rPr lang="es-ES_tradnl" altLang="es-ES" dirty="0">
                <a:latin typeface="+mj-lt"/>
                <a:cs typeface="Times New Roman" pitchFamily="18" charset="0"/>
                <a:sym typeface="MapInfo Weather" pitchFamily="18" charset="2"/>
              </a:rPr>
              <a:t>eficiencia realizadas son estimaciones    	</a:t>
            </a:r>
            <a:r>
              <a:rPr lang="es-ES_tradnl" altLang="es-ES" dirty="0" smtClean="0">
                <a:latin typeface="+mj-lt"/>
                <a:cs typeface="Times New Roman" pitchFamily="18" charset="0"/>
                <a:sym typeface="MapInfo Weather" pitchFamily="18" charset="2"/>
              </a:rPr>
              <a:t>puntuales</a:t>
            </a:r>
            <a:r>
              <a:rPr lang="es-ES_tradnl" altLang="es-ES" dirty="0">
                <a:latin typeface="+mj-lt"/>
                <a:cs typeface="Times New Roman" pitchFamily="18" charset="0"/>
                <a:sym typeface="MapInfo Weather" pitchFamily="18" charset="2"/>
              </a:rPr>
              <a:t>.</a:t>
            </a:r>
            <a:endParaRPr lang="es-ES" altLang="es-ES" dirty="0">
              <a:latin typeface="+mj-lt"/>
              <a:cs typeface="Times New Roman" pitchFamily="18" charset="0"/>
              <a:sym typeface="MapInfo Weather" pitchFamily="18" charset="2"/>
            </a:endParaRPr>
          </a:p>
          <a:p>
            <a:pPr eaLnBrk="0" hangingPunct="0"/>
            <a:r>
              <a:rPr lang="es-ES" altLang="es-ES" b="1" dirty="0">
                <a:cs typeface="Times New Roman" pitchFamily="18" charset="0"/>
                <a:sym typeface="MapInfo Weather" pitchFamily="18" charset="2"/>
              </a:rPr>
              <a:t/>
            </a:r>
            <a:br>
              <a:rPr lang="es-ES" altLang="es-ES" b="1" dirty="0">
                <a:cs typeface="Times New Roman" pitchFamily="18" charset="0"/>
                <a:sym typeface="MapInfo Weather" pitchFamily="18" charset="2"/>
              </a:rPr>
            </a:br>
            <a:endParaRPr lang="es-ES_tradnl" altLang="es-ES" b="1" dirty="0">
              <a:sym typeface="MapInfo Weather" pitchFamily="18" charset="2"/>
            </a:endParaRPr>
          </a:p>
          <a:p>
            <a:pPr algn="ctr" eaLnBrk="0" hangingPunct="0"/>
            <a:endParaRPr lang="es-ES_tradnl" altLang="es-ES" sz="2000" b="1" dirty="0">
              <a:sym typeface="MapInfo Weather" pitchFamily="18" charset="2"/>
            </a:endParaRPr>
          </a:p>
          <a:p>
            <a:pPr algn="ctr" eaLnBrk="0" hangingPunct="0"/>
            <a:endParaRPr lang="es-ES_tradnl" altLang="es-ES" sz="2000" b="1" dirty="0">
              <a:sym typeface="MapInfo Weather" pitchFamily="18" charset="2"/>
            </a:endParaRPr>
          </a:p>
          <a:p>
            <a:pPr algn="ctr" eaLnBrk="0" hangingPunct="0"/>
            <a:endParaRPr lang="es-ES_tradnl" altLang="es-ES" sz="2000" b="1" dirty="0">
              <a:sym typeface="MapInfo Weather" pitchFamily="18" charset="2"/>
            </a:endParaRPr>
          </a:p>
          <a:p>
            <a:pPr eaLnBrk="0" hangingPunct="0"/>
            <a:endParaRPr lang="es-ES_tradnl" altLang="es-ES" sz="2000" b="1" dirty="0"/>
          </a:p>
        </p:txBody>
      </p:sp>
      <p:sp>
        <p:nvSpPr>
          <p:cNvPr id="5" name="1 Título"/>
          <p:cNvSpPr txBox="1">
            <a:spLocks/>
          </p:cNvSpPr>
          <p:nvPr/>
        </p:nvSpPr>
        <p:spPr>
          <a:xfrm>
            <a:off x="1435608" y="274638"/>
            <a:ext cx="7498080" cy="562074"/>
          </a:xfrm>
          <a:prstGeom prst="rect">
            <a:avLst/>
          </a:prstGeom>
        </p:spPr>
        <p:txBody>
          <a:bodyPr>
            <a:normAutofit/>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fontAlgn="auto">
              <a:spcAft>
                <a:spcPts val="0"/>
              </a:spcAft>
            </a:pPr>
            <a:r>
              <a:rPr lang="es-ES" sz="2800" smtClean="0"/>
              <a:t>Midiendo la Eficiencia en el Sector Público</a:t>
            </a:r>
            <a:endParaRPr lang="es-ES" sz="2800" dirty="0"/>
          </a:p>
        </p:txBody>
      </p:sp>
      <p:cxnSp>
        <p:nvCxnSpPr>
          <p:cNvPr id="6" name="5 Conector recto"/>
          <p:cNvCxnSpPr/>
          <p:nvPr/>
        </p:nvCxnSpPr>
        <p:spPr>
          <a:xfrm>
            <a:off x="1475656" y="836712"/>
            <a:ext cx="7488832" cy="0"/>
          </a:xfrm>
          <a:prstGeom prst="line">
            <a:avLst/>
          </a:prstGeom>
          <a:ln w="38100">
            <a:solidFill>
              <a:schemeClr val="accent2">
                <a:lumMod val="20000"/>
                <a:lumOff val="80000"/>
              </a:schemeClr>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45081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ext Box 3"/>
          <p:cNvSpPr txBox="1">
            <a:spLocks noChangeArrowheads="1"/>
          </p:cNvSpPr>
          <p:nvPr/>
        </p:nvSpPr>
        <p:spPr bwMode="auto">
          <a:xfrm>
            <a:off x="1187624" y="620688"/>
            <a:ext cx="7620000" cy="79406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defTabSz="1371600">
              <a:tabLst>
                <a:tab pos="285750" algn="l"/>
                <a:tab pos="476250" algn="l"/>
              </a:tabLst>
              <a:defRPr sz="2400">
                <a:solidFill>
                  <a:schemeClr val="tx1"/>
                </a:solidFill>
                <a:latin typeface="Times New Roman" pitchFamily="18" charset="0"/>
              </a:defRPr>
            </a:lvl1pPr>
            <a:lvl2pPr marL="914400" indent="-457200" defTabSz="1371600">
              <a:tabLst>
                <a:tab pos="285750" algn="l"/>
                <a:tab pos="476250" algn="l"/>
              </a:tabLst>
              <a:defRPr sz="2400">
                <a:solidFill>
                  <a:schemeClr val="tx1"/>
                </a:solidFill>
                <a:latin typeface="Times New Roman" pitchFamily="18" charset="0"/>
              </a:defRPr>
            </a:lvl2pPr>
            <a:lvl3pPr marL="1371600" indent="-457200" defTabSz="1371600">
              <a:tabLst>
                <a:tab pos="285750" algn="l"/>
                <a:tab pos="476250" algn="l"/>
              </a:tabLst>
              <a:defRPr sz="2400">
                <a:solidFill>
                  <a:schemeClr val="tx1"/>
                </a:solidFill>
                <a:latin typeface="Times New Roman" pitchFamily="18" charset="0"/>
              </a:defRPr>
            </a:lvl3pPr>
            <a:lvl4pPr marL="1828800" indent="-457200" defTabSz="1371600">
              <a:tabLst>
                <a:tab pos="285750" algn="l"/>
                <a:tab pos="476250" algn="l"/>
              </a:tabLst>
              <a:defRPr sz="2400">
                <a:solidFill>
                  <a:schemeClr val="tx1"/>
                </a:solidFill>
                <a:latin typeface="Times New Roman" pitchFamily="18" charset="0"/>
              </a:defRPr>
            </a:lvl4pPr>
            <a:lvl5pPr marL="2286000" indent="-457200" defTabSz="1371600">
              <a:tabLst>
                <a:tab pos="285750" algn="l"/>
                <a:tab pos="476250" algn="l"/>
              </a:tabLst>
              <a:defRPr sz="2400">
                <a:solidFill>
                  <a:schemeClr val="tx1"/>
                </a:solidFill>
                <a:latin typeface="Times New Roman" pitchFamily="18" charset="0"/>
              </a:defRPr>
            </a:lvl5pPr>
            <a:lvl6pPr marL="2743200" indent="-457200" defTabSz="1371600" fontAlgn="base">
              <a:spcBef>
                <a:spcPct val="0"/>
              </a:spcBef>
              <a:spcAft>
                <a:spcPct val="0"/>
              </a:spcAft>
              <a:tabLst>
                <a:tab pos="285750" algn="l"/>
                <a:tab pos="476250" algn="l"/>
              </a:tabLst>
              <a:defRPr sz="2400">
                <a:solidFill>
                  <a:schemeClr val="tx1"/>
                </a:solidFill>
                <a:latin typeface="Times New Roman" pitchFamily="18" charset="0"/>
              </a:defRPr>
            </a:lvl6pPr>
            <a:lvl7pPr marL="3200400" indent="-457200" defTabSz="1371600" fontAlgn="base">
              <a:spcBef>
                <a:spcPct val="0"/>
              </a:spcBef>
              <a:spcAft>
                <a:spcPct val="0"/>
              </a:spcAft>
              <a:tabLst>
                <a:tab pos="285750" algn="l"/>
                <a:tab pos="476250" algn="l"/>
              </a:tabLst>
              <a:defRPr sz="2400">
                <a:solidFill>
                  <a:schemeClr val="tx1"/>
                </a:solidFill>
                <a:latin typeface="Times New Roman" pitchFamily="18" charset="0"/>
              </a:defRPr>
            </a:lvl7pPr>
            <a:lvl8pPr marL="3657600" indent="-457200" defTabSz="1371600" fontAlgn="base">
              <a:spcBef>
                <a:spcPct val="0"/>
              </a:spcBef>
              <a:spcAft>
                <a:spcPct val="0"/>
              </a:spcAft>
              <a:tabLst>
                <a:tab pos="285750" algn="l"/>
                <a:tab pos="476250" algn="l"/>
              </a:tabLst>
              <a:defRPr sz="2400">
                <a:solidFill>
                  <a:schemeClr val="tx1"/>
                </a:solidFill>
                <a:latin typeface="Times New Roman" pitchFamily="18" charset="0"/>
              </a:defRPr>
            </a:lvl8pPr>
            <a:lvl9pPr marL="4114800" indent="-457200" defTabSz="1371600" fontAlgn="base">
              <a:spcBef>
                <a:spcPct val="0"/>
              </a:spcBef>
              <a:spcAft>
                <a:spcPct val="0"/>
              </a:spcAft>
              <a:tabLst>
                <a:tab pos="285750" algn="l"/>
                <a:tab pos="476250" algn="l"/>
              </a:tabLst>
              <a:defRPr sz="2400">
                <a:solidFill>
                  <a:schemeClr val="tx1"/>
                </a:solidFill>
                <a:latin typeface="Times New Roman" pitchFamily="18" charset="0"/>
              </a:defRPr>
            </a:lvl9pPr>
          </a:lstStyle>
          <a:p>
            <a:pPr algn="just" eaLnBrk="0" hangingPunct="0"/>
            <a:r>
              <a:rPr lang="es-ES_tradnl" altLang="es-ES" sz="1900" b="1" dirty="0">
                <a:cs typeface="Times New Roman" pitchFamily="18" charset="0"/>
                <a:sym typeface="MapInfo Weather" pitchFamily="18" charset="2"/>
              </a:rPr>
              <a:t> </a:t>
            </a:r>
            <a:endParaRPr lang="es-ES_tradnl" altLang="es-ES" sz="1900" b="1" dirty="0" smtClean="0">
              <a:cs typeface="Times New Roman" pitchFamily="18" charset="0"/>
              <a:sym typeface="MapInfo Weather" pitchFamily="18" charset="2"/>
            </a:endParaRPr>
          </a:p>
          <a:p>
            <a:pPr algn="just" eaLnBrk="0" hangingPunct="0"/>
            <a:endParaRPr lang="es-ES_tradnl" altLang="es-ES" sz="1900" b="1" dirty="0">
              <a:latin typeface="+mj-lt"/>
              <a:cs typeface="Times New Roman" pitchFamily="18" charset="0"/>
              <a:sym typeface="MapInfo Weather" pitchFamily="18" charset="2"/>
            </a:endParaRPr>
          </a:p>
          <a:p>
            <a:pPr algn="just" eaLnBrk="0" hangingPunct="0"/>
            <a:r>
              <a:rPr lang="es-ES_tradnl" altLang="es-ES" dirty="0" smtClean="0">
                <a:latin typeface="+mj-lt"/>
                <a:cs typeface="Times New Roman" pitchFamily="18" charset="0"/>
                <a:sym typeface="MapInfo Weather" pitchFamily="18" charset="2"/>
              </a:rPr>
              <a:t>Por </a:t>
            </a:r>
            <a:r>
              <a:rPr lang="es-ES_tradnl" altLang="es-ES" dirty="0">
                <a:latin typeface="+mj-lt"/>
                <a:cs typeface="Times New Roman" pitchFamily="18" charset="0"/>
                <a:sym typeface="MapInfo Weather" pitchFamily="18" charset="2"/>
              </a:rPr>
              <a:t>lo que respecta a la especificación del modelo y dado el </a:t>
            </a:r>
            <a:r>
              <a:rPr lang="es-ES_tradnl" altLang="es-ES" dirty="0" smtClean="0">
                <a:latin typeface="+mj-lt"/>
                <a:cs typeface="Times New Roman" pitchFamily="18" charset="0"/>
                <a:sym typeface="MapInfo Weather" pitchFamily="18" charset="2"/>
              </a:rPr>
              <a:t>carácter determinístico </a:t>
            </a:r>
            <a:r>
              <a:rPr lang="es-ES_tradnl" altLang="es-ES" dirty="0">
                <a:latin typeface="+mj-lt"/>
                <a:cs typeface="Times New Roman" pitchFamily="18" charset="0"/>
                <a:sym typeface="MapInfo Weather" pitchFamily="18" charset="2"/>
              </a:rPr>
              <a:t>y no paramétrico del DEA, la selección de </a:t>
            </a:r>
            <a:r>
              <a:rPr lang="es-ES_tradnl" altLang="es-ES" dirty="0" smtClean="0">
                <a:latin typeface="+mj-lt"/>
                <a:cs typeface="Times New Roman" pitchFamily="18" charset="0"/>
                <a:sym typeface="MapInfo Weather" pitchFamily="18" charset="2"/>
              </a:rPr>
              <a:t>variables constituye </a:t>
            </a:r>
            <a:r>
              <a:rPr lang="es-ES_tradnl" altLang="es-ES" dirty="0">
                <a:latin typeface="+mj-lt"/>
                <a:cs typeface="Times New Roman" pitchFamily="18" charset="0"/>
                <a:sym typeface="MapInfo Weather" pitchFamily="18" charset="2"/>
              </a:rPr>
              <a:t>una decisión trascendental que puede afectar de </a:t>
            </a:r>
            <a:r>
              <a:rPr lang="es-ES_tradnl" altLang="es-ES" dirty="0" smtClean="0">
                <a:latin typeface="+mj-lt"/>
                <a:cs typeface="Times New Roman" pitchFamily="18" charset="0"/>
                <a:sym typeface="MapInfo Weather" pitchFamily="18" charset="2"/>
              </a:rPr>
              <a:t>forma  </a:t>
            </a:r>
            <a:r>
              <a:rPr lang="es-ES_tradnl" altLang="es-ES" dirty="0">
                <a:latin typeface="+mj-lt"/>
                <a:cs typeface="Times New Roman" pitchFamily="18" charset="0"/>
                <a:sym typeface="MapInfo Weather" pitchFamily="18" charset="2"/>
              </a:rPr>
              <a:t>considerable a los resultados proporcionados por el modelo. </a:t>
            </a:r>
            <a:endParaRPr lang="es-ES" altLang="es-ES" dirty="0">
              <a:latin typeface="+mj-lt"/>
              <a:cs typeface="Times New Roman" pitchFamily="18" charset="0"/>
              <a:sym typeface="MapInfo Weather" pitchFamily="18" charset="2"/>
            </a:endParaRPr>
          </a:p>
          <a:p>
            <a:pPr algn="just" eaLnBrk="0" hangingPunct="0"/>
            <a:r>
              <a:rPr lang="es-ES_tradnl" altLang="es-ES" dirty="0">
                <a:latin typeface="+mj-lt"/>
                <a:cs typeface="Times New Roman" pitchFamily="18" charset="0"/>
                <a:sym typeface="MapInfo Weather" pitchFamily="18" charset="2"/>
              </a:rPr>
              <a:t> </a:t>
            </a:r>
            <a:endParaRPr lang="es-ES" altLang="es-ES" dirty="0">
              <a:latin typeface="+mj-lt"/>
              <a:cs typeface="Times New Roman" pitchFamily="18" charset="0"/>
              <a:sym typeface="MapInfo Weather" pitchFamily="18" charset="2"/>
            </a:endParaRPr>
          </a:p>
          <a:p>
            <a:pPr algn="just" eaLnBrk="0" hangingPunct="0"/>
            <a:r>
              <a:rPr lang="es-ES_tradnl" altLang="es-ES" dirty="0">
                <a:latin typeface="+mj-lt"/>
                <a:cs typeface="Times New Roman" pitchFamily="18" charset="0"/>
                <a:sym typeface="MapInfo Weather" pitchFamily="18" charset="2"/>
              </a:rPr>
              <a:t> Posibles soluciones:</a:t>
            </a:r>
            <a:endParaRPr lang="es-ES" altLang="es-ES" dirty="0">
              <a:latin typeface="+mj-lt"/>
              <a:cs typeface="Times New Roman" pitchFamily="18" charset="0"/>
              <a:sym typeface="MapInfo Weather" pitchFamily="18" charset="2"/>
            </a:endParaRPr>
          </a:p>
          <a:p>
            <a:pPr algn="just" eaLnBrk="0" hangingPunct="0"/>
            <a:r>
              <a:rPr lang="es-ES_tradnl" altLang="es-ES" dirty="0">
                <a:latin typeface="+mj-lt"/>
                <a:cs typeface="Times New Roman" pitchFamily="18" charset="0"/>
                <a:sym typeface="MapInfo Weather" pitchFamily="18" charset="2"/>
              </a:rPr>
              <a:t> </a:t>
            </a:r>
            <a:endParaRPr lang="es-ES" altLang="es-ES" dirty="0">
              <a:latin typeface="+mj-lt"/>
              <a:cs typeface="Times New Roman" pitchFamily="18" charset="0"/>
              <a:sym typeface="MapInfo Weather" pitchFamily="18" charset="2"/>
            </a:endParaRPr>
          </a:p>
          <a:p>
            <a:pPr algn="just" eaLnBrk="0" hangingPunct="0"/>
            <a:r>
              <a:rPr lang="es-ES_tradnl" altLang="es-ES" dirty="0">
                <a:latin typeface="+mj-lt"/>
                <a:cs typeface="Times New Roman" pitchFamily="18" charset="0"/>
                <a:sym typeface="MapInfo Weather" pitchFamily="18" charset="2"/>
              </a:rPr>
              <a:t>	-	Comparación del modelo DEA con modelos alternativos, con </a:t>
            </a:r>
            <a:r>
              <a:rPr lang="es-ES_tradnl" altLang="es-ES" dirty="0" smtClean="0">
                <a:latin typeface="+mj-lt"/>
                <a:cs typeface="Times New Roman" pitchFamily="18" charset="0"/>
                <a:sym typeface="MapInfo Weather" pitchFamily="18" charset="2"/>
              </a:rPr>
              <a:t>la finalidad </a:t>
            </a:r>
            <a:r>
              <a:rPr lang="es-ES_tradnl" altLang="es-ES" dirty="0">
                <a:latin typeface="+mj-lt"/>
                <a:cs typeface="Times New Roman" pitchFamily="18" charset="0"/>
                <a:sym typeface="MapInfo Weather" pitchFamily="18" charset="2"/>
              </a:rPr>
              <a:t>de validar los resultados obtenidos.</a:t>
            </a:r>
          </a:p>
          <a:p>
            <a:pPr algn="just" eaLnBrk="0" hangingPunct="0"/>
            <a:r>
              <a:rPr lang="es-ES_tradnl" altLang="es-ES" dirty="0">
                <a:latin typeface="+mj-lt"/>
                <a:cs typeface="Times New Roman" pitchFamily="18" charset="0"/>
                <a:sym typeface="MapInfo Weather" pitchFamily="18" charset="2"/>
              </a:rPr>
              <a:t>	-	Análisis de sensibilidad de los resultados, calculando los índices </a:t>
            </a:r>
            <a:r>
              <a:rPr lang="es-ES_tradnl" altLang="es-ES" dirty="0" smtClean="0">
                <a:latin typeface="+mj-lt"/>
                <a:cs typeface="Times New Roman" pitchFamily="18" charset="0"/>
                <a:sym typeface="MapInfo Weather" pitchFamily="18" charset="2"/>
              </a:rPr>
              <a:t>de </a:t>
            </a:r>
            <a:r>
              <a:rPr lang="es-ES_tradnl" altLang="es-ES" dirty="0">
                <a:latin typeface="+mj-lt"/>
                <a:cs typeface="Times New Roman" pitchFamily="18" charset="0"/>
                <a:sym typeface="MapInfo Weather" pitchFamily="18" charset="2"/>
              </a:rPr>
              <a:t>eficiencia bajo una variedad de conjuntos de variables </a:t>
            </a:r>
            <a:r>
              <a:rPr lang="es-ES_tradnl" altLang="es-ES" dirty="0" smtClean="0">
                <a:latin typeface="+mj-lt"/>
                <a:cs typeface="Times New Roman" pitchFamily="18" charset="0"/>
                <a:sym typeface="MapInfo Weather" pitchFamily="18" charset="2"/>
              </a:rPr>
              <a:t>y especificaciones</a:t>
            </a:r>
            <a:r>
              <a:rPr lang="es-ES_tradnl" altLang="es-ES" dirty="0">
                <a:latin typeface="+mj-lt"/>
                <a:cs typeface="Times New Roman" pitchFamily="18" charset="0"/>
                <a:sym typeface="MapInfo Weather" pitchFamily="18" charset="2"/>
              </a:rPr>
              <a:t>. </a:t>
            </a:r>
          </a:p>
          <a:p>
            <a:pPr algn="just" eaLnBrk="0" hangingPunct="0"/>
            <a:endParaRPr lang="es-ES_tradnl" altLang="es-ES" sz="1900" b="1" dirty="0">
              <a:cs typeface="Times New Roman" pitchFamily="18" charset="0"/>
              <a:sym typeface="MapInfo Weather" pitchFamily="18" charset="2"/>
            </a:endParaRPr>
          </a:p>
          <a:p>
            <a:pPr algn="just" eaLnBrk="0" hangingPunct="0"/>
            <a:r>
              <a:rPr lang="es-ES_tradnl" altLang="es-ES" sz="1900" b="1" dirty="0" smtClean="0">
                <a:cs typeface="Times New Roman" pitchFamily="18" charset="0"/>
                <a:sym typeface="MapInfo Weather" pitchFamily="18" charset="2"/>
              </a:rPr>
              <a:t>. </a:t>
            </a:r>
            <a:r>
              <a:rPr lang="es-ES" altLang="es-ES" sz="1900" b="1" dirty="0">
                <a:cs typeface="Times New Roman" pitchFamily="18" charset="0"/>
                <a:sym typeface="MapInfo Weather" pitchFamily="18" charset="2"/>
              </a:rPr>
              <a:t/>
            </a:r>
            <a:br>
              <a:rPr lang="es-ES" altLang="es-ES" sz="1900" b="1" dirty="0">
                <a:cs typeface="Times New Roman" pitchFamily="18" charset="0"/>
                <a:sym typeface="MapInfo Weather" pitchFamily="18" charset="2"/>
              </a:rPr>
            </a:br>
            <a:endParaRPr lang="es-ES_tradnl" altLang="es-ES" sz="1900" b="1" dirty="0">
              <a:sym typeface="MapInfo Weather" pitchFamily="18" charset="2"/>
            </a:endParaRPr>
          </a:p>
          <a:p>
            <a:pPr algn="ctr" eaLnBrk="0" hangingPunct="0"/>
            <a:endParaRPr lang="es-ES_tradnl" altLang="es-ES" sz="1900" b="1" dirty="0">
              <a:sym typeface="MapInfo Weather" pitchFamily="18" charset="2"/>
            </a:endParaRPr>
          </a:p>
          <a:p>
            <a:pPr algn="ctr" eaLnBrk="0" hangingPunct="0"/>
            <a:endParaRPr lang="es-ES_tradnl" altLang="es-ES" sz="2000" b="1" dirty="0">
              <a:sym typeface="MapInfo Weather" pitchFamily="18" charset="2"/>
            </a:endParaRPr>
          </a:p>
          <a:p>
            <a:pPr algn="ctr" eaLnBrk="0" hangingPunct="0"/>
            <a:endParaRPr lang="es-ES_tradnl" altLang="es-ES" sz="2000" b="1" dirty="0">
              <a:sym typeface="MapInfo Weather" pitchFamily="18" charset="2"/>
            </a:endParaRPr>
          </a:p>
          <a:p>
            <a:pPr eaLnBrk="0" hangingPunct="0"/>
            <a:endParaRPr lang="es-ES_tradnl" altLang="es-ES" sz="2000" b="1" dirty="0"/>
          </a:p>
        </p:txBody>
      </p:sp>
      <p:sp>
        <p:nvSpPr>
          <p:cNvPr id="5" name="1 Título"/>
          <p:cNvSpPr txBox="1">
            <a:spLocks/>
          </p:cNvSpPr>
          <p:nvPr/>
        </p:nvSpPr>
        <p:spPr>
          <a:xfrm>
            <a:off x="1435608" y="274638"/>
            <a:ext cx="7498080" cy="562074"/>
          </a:xfrm>
          <a:prstGeom prst="rect">
            <a:avLst/>
          </a:prstGeom>
        </p:spPr>
        <p:txBody>
          <a:bodyPr>
            <a:normAutofit/>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fontAlgn="auto">
              <a:spcAft>
                <a:spcPts val="0"/>
              </a:spcAft>
            </a:pPr>
            <a:r>
              <a:rPr lang="es-ES" sz="2800" smtClean="0"/>
              <a:t>Midiendo la Eficiencia en el Sector Público</a:t>
            </a:r>
            <a:endParaRPr lang="es-ES" sz="2800" dirty="0"/>
          </a:p>
        </p:txBody>
      </p:sp>
      <p:cxnSp>
        <p:nvCxnSpPr>
          <p:cNvPr id="6" name="5 Conector recto"/>
          <p:cNvCxnSpPr/>
          <p:nvPr/>
        </p:nvCxnSpPr>
        <p:spPr>
          <a:xfrm>
            <a:off x="1475656" y="836712"/>
            <a:ext cx="7488832" cy="0"/>
          </a:xfrm>
          <a:prstGeom prst="line">
            <a:avLst/>
          </a:prstGeom>
          <a:ln w="38100">
            <a:solidFill>
              <a:schemeClr val="accent2">
                <a:lumMod val="20000"/>
                <a:lumOff val="80000"/>
              </a:schemeClr>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72022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Text Box 3"/>
          <p:cNvSpPr txBox="1">
            <a:spLocks noChangeArrowheads="1"/>
          </p:cNvSpPr>
          <p:nvPr/>
        </p:nvSpPr>
        <p:spPr bwMode="auto">
          <a:xfrm>
            <a:off x="1187624" y="1196752"/>
            <a:ext cx="7194376" cy="5201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defTabSz="1371600">
              <a:tabLst>
                <a:tab pos="285750" algn="l"/>
                <a:tab pos="476250" algn="l"/>
              </a:tabLst>
              <a:defRPr sz="2400">
                <a:solidFill>
                  <a:schemeClr val="tx1"/>
                </a:solidFill>
                <a:latin typeface="Times New Roman" pitchFamily="18" charset="0"/>
              </a:defRPr>
            </a:lvl1pPr>
            <a:lvl2pPr marL="914400" indent="-457200" defTabSz="1371600">
              <a:tabLst>
                <a:tab pos="285750" algn="l"/>
                <a:tab pos="476250" algn="l"/>
              </a:tabLst>
              <a:defRPr sz="2400">
                <a:solidFill>
                  <a:schemeClr val="tx1"/>
                </a:solidFill>
                <a:latin typeface="Times New Roman" pitchFamily="18" charset="0"/>
              </a:defRPr>
            </a:lvl2pPr>
            <a:lvl3pPr marL="1371600" indent="-457200" defTabSz="1371600">
              <a:tabLst>
                <a:tab pos="285750" algn="l"/>
                <a:tab pos="476250" algn="l"/>
              </a:tabLst>
              <a:defRPr sz="2400">
                <a:solidFill>
                  <a:schemeClr val="tx1"/>
                </a:solidFill>
                <a:latin typeface="Times New Roman" pitchFamily="18" charset="0"/>
              </a:defRPr>
            </a:lvl3pPr>
            <a:lvl4pPr marL="1828800" indent="-457200" defTabSz="1371600">
              <a:tabLst>
                <a:tab pos="285750" algn="l"/>
                <a:tab pos="476250" algn="l"/>
              </a:tabLst>
              <a:defRPr sz="2400">
                <a:solidFill>
                  <a:schemeClr val="tx1"/>
                </a:solidFill>
                <a:latin typeface="Times New Roman" pitchFamily="18" charset="0"/>
              </a:defRPr>
            </a:lvl4pPr>
            <a:lvl5pPr marL="2286000" indent="-457200" defTabSz="1371600">
              <a:tabLst>
                <a:tab pos="285750" algn="l"/>
                <a:tab pos="476250" algn="l"/>
              </a:tabLst>
              <a:defRPr sz="2400">
                <a:solidFill>
                  <a:schemeClr val="tx1"/>
                </a:solidFill>
                <a:latin typeface="Times New Roman" pitchFamily="18" charset="0"/>
              </a:defRPr>
            </a:lvl5pPr>
            <a:lvl6pPr marL="2743200" indent="-457200" defTabSz="1371600" fontAlgn="base">
              <a:spcBef>
                <a:spcPct val="0"/>
              </a:spcBef>
              <a:spcAft>
                <a:spcPct val="0"/>
              </a:spcAft>
              <a:tabLst>
                <a:tab pos="285750" algn="l"/>
                <a:tab pos="476250" algn="l"/>
              </a:tabLst>
              <a:defRPr sz="2400">
                <a:solidFill>
                  <a:schemeClr val="tx1"/>
                </a:solidFill>
                <a:latin typeface="Times New Roman" pitchFamily="18" charset="0"/>
              </a:defRPr>
            </a:lvl6pPr>
            <a:lvl7pPr marL="3200400" indent="-457200" defTabSz="1371600" fontAlgn="base">
              <a:spcBef>
                <a:spcPct val="0"/>
              </a:spcBef>
              <a:spcAft>
                <a:spcPct val="0"/>
              </a:spcAft>
              <a:tabLst>
                <a:tab pos="285750" algn="l"/>
                <a:tab pos="476250" algn="l"/>
              </a:tabLst>
              <a:defRPr sz="2400">
                <a:solidFill>
                  <a:schemeClr val="tx1"/>
                </a:solidFill>
                <a:latin typeface="Times New Roman" pitchFamily="18" charset="0"/>
              </a:defRPr>
            </a:lvl7pPr>
            <a:lvl8pPr marL="3657600" indent="-457200" defTabSz="1371600" fontAlgn="base">
              <a:spcBef>
                <a:spcPct val="0"/>
              </a:spcBef>
              <a:spcAft>
                <a:spcPct val="0"/>
              </a:spcAft>
              <a:tabLst>
                <a:tab pos="285750" algn="l"/>
                <a:tab pos="476250" algn="l"/>
              </a:tabLst>
              <a:defRPr sz="2400">
                <a:solidFill>
                  <a:schemeClr val="tx1"/>
                </a:solidFill>
                <a:latin typeface="Times New Roman" pitchFamily="18" charset="0"/>
              </a:defRPr>
            </a:lvl8pPr>
            <a:lvl9pPr marL="4114800" indent="-457200" defTabSz="1371600" fontAlgn="base">
              <a:spcBef>
                <a:spcPct val="0"/>
              </a:spcBef>
              <a:spcAft>
                <a:spcPct val="0"/>
              </a:spcAft>
              <a:tabLst>
                <a:tab pos="285750" algn="l"/>
                <a:tab pos="476250" algn="l"/>
              </a:tabLst>
              <a:defRPr sz="2400">
                <a:solidFill>
                  <a:schemeClr val="tx1"/>
                </a:solidFill>
                <a:latin typeface="Times New Roman" pitchFamily="18" charset="0"/>
              </a:defRPr>
            </a:lvl9pPr>
          </a:lstStyle>
          <a:p>
            <a:pPr marL="0" algn="just" eaLnBrk="0" hangingPunct="0"/>
            <a:r>
              <a:rPr lang="es-ES_tradnl" altLang="es-ES" dirty="0">
                <a:latin typeface="+mj-lt"/>
                <a:cs typeface="Times New Roman" pitchFamily="18" charset="0"/>
                <a:sym typeface="MapInfo Weather" pitchFamily="18" charset="2"/>
              </a:rPr>
              <a:t>Por lo que respecta a la utilización de datos inapropiados, los </a:t>
            </a:r>
            <a:r>
              <a:rPr lang="es-ES_tradnl" altLang="es-ES" dirty="0" smtClean="0">
                <a:latin typeface="+mj-lt"/>
                <a:cs typeface="Times New Roman" pitchFamily="18" charset="0"/>
                <a:sym typeface="MapInfo Weather" pitchFamily="18" charset="2"/>
              </a:rPr>
              <a:t>problemas principales </a:t>
            </a:r>
            <a:r>
              <a:rPr lang="es-ES_tradnl" altLang="es-ES" dirty="0">
                <a:latin typeface="+mj-lt"/>
                <a:cs typeface="Times New Roman" pitchFamily="18" charset="0"/>
                <a:sym typeface="MapInfo Weather" pitchFamily="18" charset="2"/>
              </a:rPr>
              <a:t>que aparecen en los trabajos empíricos se deben a </a:t>
            </a:r>
            <a:r>
              <a:rPr lang="es-ES_tradnl" altLang="es-ES" dirty="0" smtClean="0">
                <a:latin typeface="+mj-lt"/>
                <a:cs typeface="Times New Roman" pitchFamily="18" charset="0"/>
                <a:sym typeface="MapInfo Weather" pitchFamily="18" charset="2"/>
              </a:rPr>
              <a:t>la existencia </a:t>
            </a:r>
            <a:r>
              <a:rPr lang="es-ES_tradnl" altLang="es-ES" dirty="0">
                <a:latin typeface="+mj-lt"/>
                <a:cs typeface="Times New Roman" pitchFamily="18" charset="0"/>
                <a:sym typeface="MapInfo Weather" pitchFamily="18" charset="2"/>
              </a:rPr>
              <a:t>de errores de medida (o de datos extremos que distorsionan </a:t>
            </a:r>
            <a:r>
              <a:rPr lang="es-ES_tradnl" altLang="es-ES" dirty="0" smtClean="0">
                <a:latin typeface="+mj-lt"/>
                <a:cs typeface="Times New Roman" pitchFamily="18" charset="0"/>
                <a:sym typeface="MapInfo Weather" pitchFamily="18" charset="2"/>
              </a:rPr>
              <a:t>el análisis </a:t>
            </a:r>
            <a:r>
              <a:rPr lang="es-ES_tradnl" altLang="es-ES" dirty="0">
                <a:latin typeface="+mj-lt"/>
                <a:cs typeface="Times New Roman" pitchFamily="18" charset="0"/>
                <a:sym typeface="MapInfo Weather" pitchFamily="18" charset="2"/>
              </a:rPr>
              <a:t>de eficiencia) y a la escasez relativa de observaciones.</a:t>
            </a:r>
            <a:endParaRPr lang="es-ES" altLang="es-ES" dirty="0">
              <a:latin typeface="+mj-lt"/>
              <a:cs typeface="Times New Roman" pitchFamily="18" charset="0"/>
              <a:sym typeface="MapInfo Weather" pitchFamily="18" charset="2"/>
            </a:endParaRPr>
          </a:p>
          <a:p>
            <a:pPr marL="0" algn="just" eaLnBrk="0" hangingPunct="0"/>
            <a:r>
              <a:rPr lang="es-ES_tradnl" altLang="es-ES" dirty="0">
                <a:latin typeface="+mj-lt"/>
                <a:cs typeface="Times New Roman" pitchFamily="18" charset="0"/>
                <a:sym typeface="MapInfo Weather" pitchFamily="18" charset="2"/>
              </a:rPr>
              <a:t> </a:t>
            </a:r>
            <a:endParaRPr lang="es-ES" altLang="es-ES" dirty="0">
              <a:latin typeface="+mj-lt"/>
              <a:cs typeface="Times New Roman" pitchFamily="18" charset="0"/>
              <a:sym typeface="MapInfo Weather" pitchFamily="18" charset="2"/>
            </a:endParaRPr>
          </a:p>
          <a:p>
            <a:pPr marL="0" algn="just" eaLnBrk="0" hangingPunct="0"/>
            <a:r>
              <a:rPr lang="es-ES_tradnl" altLang="es-ES" dirty="0">
                <a:latin typeface="+mj-lt"/>
                <a:cs typeface="Times New Roman" pitchFamily="18" charset="0"/>
                <a:sym typeface="MapInfo Weather" pitchFamily="18" charset="2"/>
              </a:rPr>
              <a:t>El problema de los errores de medida puede ser paliado, siempre </a:t>
            </a:r>
            <a:r>
              <a:rPr lang="es-ES_tradnl" altLang="es-ES" dirty="0" smtClean="0">
                <a:latin typeface="+mj-lt"/>
                <a:cs typeface="Times New Roman" pitchFamily="18" charset="0"/>
                <a:sym typeface="MapInfo Weather" pitchFamily="18" charset="2"/>
              </a:rPr>
              <a:t>que éstos </a:t>
            </a:r>
            <a:r>
              <a:rPr lang="es-ES_tradnl" altLang="es-ES" dirty="0">
                <a:latin typeface="+mj-lt"/>
                <a:cs typeface="Times New Roman" pitchFamily="18" charset="0"/>
                <a:sym typeface="MapInfo Weather" pitchFamily="18" charset="2"/>
              </a:rPr>
              <a:t>sean ocasionales  y no se repitan en las mismas unidades de </a:t>
            </a:r>
            <a:r>
              <a:rPr lang="es-ES_tradnl" altLang="es-ES" dirty="0" smtClean="0">
                <a:latin typeface="+mj-lt"/>
                <a:cs typeface="Times New Roman" pitchFamily="18" charset="0"/>
                <a:sym typeface="MapInfo Weather" pitchFamily="18" charset="2"/>
              </a:rPr>
              <a:t>forma reiterada </a:t>
            </a:r>
            <a:r>
              <a:rPr lang="es-ES_tradnl" altLang="es-ES" dirty="0">
                <a:latin typeface="+mj-lt"/>
                <a:cs typeface="Times New Roman" pitchFamily="18" charset="0"/>
                <a:sym typeface="MapInfo Weather" pitchFamily="18" charset="2"/>
              </a:rPr>
              <a:t>en el tiempo, haciendo dinámico el análisis de eficiencia; </a:t>
            </a:r>
            <a:r>
              <a:rPr lang="es-ES_tradnl" altLang="es-ES" dirty="0" smtClean="0">
                <a:latin typeface="+mj-lt"/>
                <a:cs typeface="Times New Roman" pitchFamily="18" charset="0"/>
                <a:sym typeface="MapInfo Weather" pitchFamily="18" charset="2"/>
              </a:rPr>
              <a:t>es decir</a:t>
            </a:r>
            <a:r>
              <a:rPr lang="es-ES_tradnl" altLang="es-ES" dirty="0">
                <a:latin typeface="+mj-lt"/>
                <a:cs typeface="Times New Roman" pitchFamily="18" charset="0"/>
                <a:sym typeface="MapInfo Weather" pitchFamily="18" charset="2"/>
              </a:rPr>
              <a:t>, repitiendo el análisis de eficiencia para distintos periodos de </a:t>
            </a:r>
            <a:r>
              <a:rPr lang="es-ES_tradnl" altLang="es-ES" dirty="0" smtClean="0">
                <a:latin typeface="+mj-lt"/>
                <a:cs typeface="Times New Roman" pitchFamily="18" charset="0"/>
                <a:sym typeface="MapInfo Weather" pitchFamily="18" charset="2"/>
              </a:rPr>
              <a:t>tiempo.</a:t>
            </a:r>
            <a:endParaRPr lang="es-ES_tradnl" altLang="es-ES" sz="2000" b="1" dirty="0">
              <a:sym typeface="MapInfo Weather" pitchFamily="18" charset="2"/>
            </a:endParaRPr>
          </a:p>
          <a:p>
            <a:pPr eaLnBrk="0" hangingPunct="0"/>
            <a:endParaRPr lang="es-ES_tradnl" altLang="es-ES" sz="2000" b="1" dirty="0"/>
          </a:p>
        </p:txBody>
      </p:sp>
      <p:sp>
        <p:nvSpPr>
          <p:cNvPr id="5" name="1 Título"/>
          <p:cNvSpPr txBox="1">
            <a:spLocks/>
          </p:cNvSpPr>
          <p:nvPr/>
        </p:nvSpPr>
        <p:spPr>
          <a:xfrm>
            <a:off x="1435608" y="274638"/>
            <a:ext cx="7498080" cy="562074"/>
          </a:xfrm>
          <a:prstGeom prst="rect">
            <a:avLst/>
          </a:prstGeom>
        </p:spPr>
        <p:txBody>
          <a:bodyPr>
            <a:normAutofit/>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fontAlgn="auto">
              <a:spcAft>
                <a:spcPts val="0"/>
              </a:spcAft>
            </a:pPr>
            <a:r>
              <a:rPr lang="es-ES" sz="2800" smtClean="0"/>
              <a:t>Midiendo la Eficiencia en el Sector Público</a:t>
            </a:r>
            <a:endParaRPr lang="es-ES" sz="2800" dirty="0"/>
          </a:p>
        </p:txBody>
      </p:sp>
      <p:cxnSp>
        <p:nvCxnSpPr>
          <p:cNvPr id="6" name="5 Conector recto"/>
          <p:cNvCxnSpPr/>
          <p:nvPr/>
        </p:nvCxnSpPr>
        <p:spPr>
          <a:xfrm>
            <a:off x="1475656" y="836712"/>
            <a:ext cx="7488832" cy="0"/>
          </a:xfrm>
          <a:prstGeom prst="line">
            <a:avLst/>
          </a:prstGeom>
          <a:ln w="38100">
            <a:solidFill>
              <a:schemeClr val="accent2">
                <a:lumMod val="20000"/>
                <a:lumOff val="80000"/>
              </a:schemeClr>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486569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638"/>
            <a:ext cx="7498080" cy="562074"/>
          </a:xfrm>
        </p:spPr>
        <p:txBody>
          <a:bodyPr>
            <a:normAutofit/>
          </a:bodyPr>
          <a:lstStyle/>
          <a:p>
            <a:r>
              <a:rPr lang="es-ES" sz="2800" dirty="0" smtClean="0"/>
              <a:t>Midiendo la Eficiencia en el Sector Público</a:t>
            </a:r>
            <a:endParaRPr lang="es-ES" sz="2800" dirty="0"/>
          </a:p>
        </p:txBody>
      </p:sp>
      <p:sp>
        <p:nvSpPr>
          <p:cNvPr id="3" name="2 Marcador de contenido"/>
          <p:cNvSpPr>
            <a:spLocks noGrp="1"/>
          </p:cNvSpPr>
          <p:nvPr>
            <p:ph idx="1"/>
          </p:nvPr>
        </p:nvSpPr>
        <p:spPr/>
        <p:txBody>
          <a:bodyPr>
            <a:normAutofit fontScale="85000" lnSpcReduction="10000"/>
          </a:bodyPr>
          <a:lstStyle/>
          <a:p>
            <a:pPr>
              <a:buNone/>
            </a:pPr>
            <a:r>
              <a:rPr lang="es-ES" b="1" dirty="0" smtClean="0"/>
              <a:t>ANALISIS DE EFICIENCIA – DEA</a:t>
            </a:r>
          </a:p>
          <a:p>
            <a:pPr>
              <a:buNone/>
            </a:pPr>
            <a:endParaRPr lang="es-ES" dirty="0" smtClean="0"/>
          </a:p>
          <a:p>
            <a:pPr marL="363538" indent="-363538">
              <a:lnSpc>
                <a:spcPct val="110000"/>
              </a:lnSpc>
              <a:spcAft>
                <a:spcPts val="600"/>
              </a:spcAft>
            </a:pPr>
            <a:r>
              <a:rPr lang="es-ES" sz="3800" dirty="0" smtClean="0"/>
              <a:t>Conceptos de eficiencia y técnicas de análisis</a:t>
            </a:r>
          </a:p>
          <a:p>
            <a:pPr marL="363538" indent="-363538">
              <a:lnSpc>
                <a:spcPct val="110000"/>
              </a:lnSpc>
              <a:spcAft>
                <a:spcPts val="600"/>
              </a:spcAft>
            </a:pPr>
            <a:r>
              <a:rPr lang="es-ES" sz="3800" dirty="0" smtClean="0"/>
              <a:t>Características de la producción pública </a:t>
            </a:r>
          </a:p>
          <a:p>
            <a:pPr marL="363538" indent="-363538">
              <a:lnSpc>
                <a:spcPct val="110000"/>
              </a:lnSpc>
              <a:spcAft>
                <a:spcPts val="600"/>
              </a:spcAft>
            </a:pPr>
            <a:r>
              <a:rPr lang="es-ES" sz="3800" dirty="0" smtClean="0"/>
              <a:t>Análisis envolvente de datos (DEA)</a:t>
            </a:r>
          </a:p>
          <a:p>
            <a:pPr marL="363538" indent="-363538">
              <a:lnSpc>
                <a:spcPct val="110000"/>
              </a:lnSpc>
              <a:spcAft>
                <a:spcPts val="600"/>
              </a:spcAft>
            </a:pPr>
            <a:r>
              <a:rPr lang="es-ES" sz="3800" dirty="0" smtClean="0"/>
              <a:t>Problemas que se presentan en las aplicaciones empíricas y vías de solución</a:t>
            </a:r>
          </a:p>
        </p:txBody>
      </p:sp>
      <p:cxnSp>
        <p:nvCxnSpPr>
          <p:cNvPr id="5" name="4 Conector recto"/>
          <p:cNvCxnSpPr/>
          <p:nvPr/>
        </p:nvCxnSpPr>
        <p:spPr>
          <a:xfrm>
            <a:off x="1475656" y="836712"/>
            <a:ext cx="7488832" cy="0"/>
          </a:xfrm>
          <a:prstGeom prst="line">
            <a:avLst/>
          </a:prstGeom>
          <a:ln w="38100">
            <a:solidFill>
              <a:schemeClr val="accent2">
                <a:lumMod val="20000"/>
                <a:lumOff val="80000"/>
              </a:schemeClr>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Text Box 3"/>
          <p:cNvSpPr txBox="1">
            <a:spLocks noChangeArrowheads="1"/>
          </p:cNvSpPr>
          <p:nvPr/>
        </p:nvSpPr>
        <p:spPr bwMode="auto">
          <a:xfrm>
            <a:off x="1187624" y="1124744"/>
            <a:ext cx="7344816" cy="57092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defTabSz="1371600">
              <a:tabLst>
                <a:tab pos="285750" algn="l"/>
                <a:tab pos="476250" algn="l"/>
              </a:tabLst>
              <a:defRPr sz="2400">
                <a:solidFill>
                  <a:schemeClr val="tx1"/>
                </a:solidFill>
                <a:latin typeface="Times New Roman" pitchFamily="18" charset="0"/>
              </a:defRPr>
            </a:lvl1pPr>
            <a:lvl2pPr marL="914400" indent="-457200" defTabSz="1371600">
              <a:tabLst>
                <a:tab pos="285750" algn="l"/>
                <a:tab pos="476250" algn="l"/>
              </a:tabLst>
              <a:defRPr sz="2400">
                <a:solidFill>
                  <a:schemeClr val="tx1"/>
                </a:solidFill>
                <a:latin typeface="Times New Roman" pitchFamily="18" charset="0"/>
              </a:defRPr>
            </a:lvl2pPr>
            <a:lvl3pPr marL="1371600" indent="-457200" defTabSz="1371600">
              <a:tabLst>
                <a:tab pos="285750" algn="l"/>
                <a:tab pos="476250" algn="l"/>
              </a:tabLst>
              <a:defRPr sz="2400">
                <a:solidFill>
                  <a:schemeClr val="tx1"/>
                </a:solidFill>
                <a:latin typeface="Times New Roman" pitchFamily="18" charset="0"/>
              </a:defRPr>
            </a:lvl3pPr>
            <a:lvl4pPr marL="1828800" indent="-457200" defTabSz="1371600">
              <a:tabLst>
                <a:tab pos="285750" algn="l"/>
                <a:tab pos="476250" algn="l"/>
              </a:tabLst>
              <a:defRPr sz="2400">
                <a:solidFill>
                  <a:schemeClr val="tx1"/>
                </a:solidFill>
                <a:latin typeface="Times New Roman" pitchFamily="18" charset="0"/>
              </a:defRPr>
            </a:lvl4pPr>
            <a:lvl5pPr marL="2286000" indent="-457200" defTabSz="1371600">
              <a:tabLst>
                <a:tab pos="285750" algn="l"/>
                <a:tab pos="476250" algn="l"/>
              </a:tabLst>
              <a:defRPr sz="2400">
                <a:solidFill>
                  <a:schemeClr val="tx1"/>
                </a:solidFill>
                <a:latin typeface="Times New Roman" pitchFamily="18" charset="0"/>
              </a:defRPr>
            </a:lvl5pPr>
            <a:lvl6pPr marL="2743200" indent="-457200" defTabSz="1371600" fontAlgn="base">
              <a:spcBef>
                <a:spcPct val="0"/>
              </a:spcBef>
              <a:spcAft>
                <a:spcPct val="0"/>
              </a:spcAft>
              <a:tabLst>
                <a:tab pos="285750" algn="l"/>
                <a:tab pos="476250" algn="l"/>
              </a:tabLst>
              <a:defRPr sz="2400">
                <a:solidFill>
                  <a:schemeClr val="tx1"/>
                </a:solidFill>
                <a:latin typeface="Times New Roman" pitchFamily="18" charset="0"/>
              </a:defRPr>
            </a:lvl6pPr>
            <a:lvl7pPr marL="3200400" indent="-457200" defTabSz="1371600" fontAlgn="base">
              <a:spcBef>
                <a:spcPct val="0"/>
              </a:spcBef>
              <a:spcAft>
                <a:spcPct val="0"/>
              </a:spcAft>
              <a:tabLst>
                <a:tab pos="285750" algn="l"/>
                <a:tab pos="476250" algn="l"/>
              </a:tabLst>
              <a:defRPr sz="2400">
                <a:solidFill>
                  <a:schemeClr val="tx1"/>
                </a:solidFill>
                <a:latin typeface="Times New Roman" pitchFamily="18" charset="0"/>
              </a:defRPr>
            </a:lvl7pPr>
            <a:lvl8pPr marL="3657600" indent="-457200" defTabSz="1371600" fontAlgn="base">
              <a:spcBef>
                <a:spcPct val="0"/>
              </a:spcBef>
              <a:spcAft>
                <a:spcPct val="0"/>
              </a:spcAft>
              <a:tabLst>
                <a:tab pos="285750" algn="l"/>
                <a:tab pos="476250" algn="l"/>
              </a:tabLst>
              <a:defRPr sz="2400">
                <a:solidFill>
                  <a:schemeClr val="tx1"/>
                </a:solidFill>
                <a:latin typeface="Times New Roman" pitchFamily="18" charset="0"/>
              </a:defRPr>
            </a:lvl8pPr>
            <a:lvl9pPr marL="4114800" indent="-457200" defTabSz="1371600" fontAlgn="base">
              <a:spcBef>
                <a:spcPct val="0"/>
              </a:spcBef>
              <a:spcAft>
                <a:spcPct val="0"/>
              </a:spcAft>
              <a:tabLst>
                <a:tab pos="285750" algn="l"/>
                <a:tab pos="476250" algn="l"/>
              </a:tabLst>
              <a:defRPr sz="2400">
                <a:solidFill>
                  <a:schemeClr val="tx1"/>
                </a:solidFill>
                <a:latin typeface="Times New Roman" pitchFamily="18" charset="0"/>
              </a:defRPr>
            </a:lvl9pPr>
          </a:lstStyle>
          <a:p>
            <a:pPr marL="0" algn="just" eaLnBrk="0" hangingPunct="0"/>
            <a:r>
              <a:rPr lang="es-ES_tradnl" altLang="es-ES" dirty="0" smtClean="0">
                <a:latin typeface="+mj-lt"/>
                <a:cs typeface="Times New Roman" pitchFamily="18" charset="0"/>
                <a:sym typeface="MapInfo Weather" pitchFamily="18" charset="2"/>
              </a:rPr>
              <a:t>Por </a:t>
            </a:r>
            <a:r>
              <a:rPr lang="es-ES_tradnl" altLang="es-ES" dirty="0">
                <a:latin typeface="+mj-lt"/>
                <a:cs typeface="Times New Roman" pitchFamily="18" charset="0"/>
                <a:sym typeface="MapInfo Weather" pitchFamily="18" charset="2"/>
              </a:rPr>
              <a:t>lo que respecta a la escasez relativa de observaciones en relación al número de variables incluidas en el análisis de eficiencia puede surgir un problema muy importante de fiabilidad de los resultados obtenidos con el modelo DEA. El número de dimensiones libres se reduce a medida que incorporamos nuevas variables y con ello aumenta la oportunidad de que cada unidad sea considerada eficiente como consecuencia de la flexibilidad del modelo. </a:t>
            </a:r>
            <a:endParaRPr lang="es-ES" altLang="es-ES" dirty="0">
              <a:latin typeface="+mj-lt"/>
              <a:cs typeface="Times New Roman" pitchFamily="18" charset="0"/>
              <a:sym typeface="MapInfo Weather" pitchFamily="18" charset="2"/>
            </a:endParaRPr>
          </a:p>
          <a:p>
            <a:pPr algn="just" eaLnBrk="0" hangingPunct="0"/>
            <a:r>
              <a:rPr lang="es-ES_tradnl" altLang="es-ES" dirty="0">
                <a:latin typeface="+mj-lt"/>
                <a:cs typeface="Times New Roman" pitchFamily="18" charset="0"/>
                <a:sym typeface="MapInfo Weather" pitchFamily="18" charset="2"/>
              </a:rPr>
              <a:t> </a:t>
            </a:r>
            <a:endParaRPr lang="es-ES" altLang="es-ES" dirty="0" smtClean="0">
              <a:latin typeface="+mj-lt"/>
              <a:cs typeface="Times New Roman" pitchFamily="18" charset="0"/>
              <a:sym typeface="MapInfo Weather" pitchFamily="18" charset="2"/>
            </a:endParaRPr>
          </a:p>
          <a:p>
            <a:pPr algn="just" eaLnBrk="0" hangingPunct="0"/>
            <a:r>
              <a:rPr lang="es-ES_tradnl" altLang="es-ES" dirty="0" smtClean="0">
                <a:latin typeface="+mj-lt"/>
                <a:cs typeface="Times New Roman" pitchFamily="18" charset="0"/>
                <a:sym typeface="MapInfo Weather" pitchFamily="18" charset="2"/>
              </a:rPr>
              <a:t>-</a:t>
            </a:r>
            <a:r>
              <a:rPr lang="es-ES_tradnl" altLang="es-ES" dirty="0">
                <a:latin typeface="+mj-lt"/>
                <a:cs typeface="Times New Roman" pitchFamily="18" charset="0"/>
                <a:sym typeface="MapInfo Weather" pitchFamily="18" charset="2"/>
              </a:rPr>
              <a:t>  Regla de </a:t>
            </a:r>
            <a:r>
              <a:rPr lang="es-ES_tradnl" altLang="es-ES" dirty="0" err="1">
                <a:latin typeface="+mj-lt"/>
                <a:cs typeface="Times New Roman" pitchFamily="18" charset="0"/>
                <a:sym typeface="MapInfo Weather" pitchFamily="18" charset="2"/>
              </a:rPr>
              <a:t>Banker</a:t>
            </a:r>
            <a:r>
              <a:rPr lang="es-ES_tradnl" altLang="es-ES" dirty="0">
                <a:latin typeface="+mj-lt"/>
                <a:cs typeface="Times New Roman" pitchFamily="18" charset="0"/>
                <a:sym typeface="MapInfo Weather" pitchFamily="18" charset="2"/>
              </a:rPr>
              <a:t> (1989)</a:t>
            </a:r>
            <a:endParaRPr lang="es-ES" altLang="es-ES" dirty="0">
              <a:latin typeface="+mj-lt"/>
              <a:cs typeface="Times New Roman" pitchFamily="18" charset="0"/>
              <a:sym typeface="MapInfo Weather" pitchFamily="18" charset="2"/>
            </a:endParaRPr>
          </a:p>
          <a:p>
            <a:pPr algn="just" eaLnBrk="0" hangingPunct="0"/>
            <a:r>
              <a:rPr lang="es-ES_tradnl" altLang="es-ES" sz="2200" b="1" dirty="0">
                <a:cs typeface="Times New Roman" pitchFamily="18" charset="0"/>
                <a:sym typeface="MapInfo Weather" pitchFamily="18" charset="2"/>
              </a:rPr>
              <a:t>	</a:t>
            </a:r>
            <a:endParaRPr lang="es-ES_tradnl" altLang="es-ES" b="1" dirty="0">
              <a:sym typeface="MapInfo Weather" pitchFamily="18" charset="2"/>
            </a:endParaRPr>
          </a:p>
          <a:p>
            <a:pPr algn="ctr" eaLnBrk="0" hangingPunct="0"/>
            <a:endParaRPr lang="es-ES_tradnl" altLang="es-ES" sz="1900" b="1" dirty="0">
              <a:sym typeface="MapInfo Weather" pitchFamily="18" charset="2"/>
            </a:endParaRPr>
          </a:p>
          <a:p>
            <a:pPr algn="ctr" eaLnBrk="0" hangingPunct="0"/>
            <a:endParaRPr lang="es-ES_tradnl" altLang="es-ES" sz="2000" b="1" dirty="0">
              <a:sym typeface="MapInfo Weather" pitchFamily="18" charset="2"/>
            </a:endParaRPr>
          </a:p>
          <a:p>
            <a:pPr algn="ctr" eaLnBrk="0" hangingPunct="0"/>
            <a:endParaRPr lang="es-ES_tradnl" altLang="es-ES" sz="2000" b="1" dirty="0">
              <a:sym typeface="MapInfo Weather" pitchFamily="18" charset="2"/>
            </a:endParaRPr>
          </a:p>
          <a:p>
            <a:pPr eaLnBrk="0" hangingPunct="0"/>
            <a:endParaRPr lang="es-ES_tradnl" altLang="es-ES" sz="2000" b="1" dirty="0"/>
          </a:p>
        </p:txBody>
      </p:sp>
      <p:sp>
        <p:nvSpPr>
          <p:cNvPr id="5" name="1 Título"/>
          <p:cNvSpPr txBox="1">
            <a:spLocks/>
          </p:cNvSpPr>
          <p:nvPr/>
        </p:nvSpPr>
        <p:spPr>
          <a:xfrm>
            <a:off x="1435608" y="274638"/>
            <a:ext cx="7498080" cy="562074"/>
          </a:xfrm>
          <a:prstGeom prst="rect">
            <a:avLst/>
          </a:prstGeom>
        </p:spPr>
        <p:txBody>
          <a:bodyPr>
            <a:normAutofit/>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fontAlgn="auto">
              <a:spcAft>
                <a:spcPts val="0"/>
              </a:spcAft>
            </a:pPr>
            <a:r>
              <a:rPr lang="es-ES" sz="2800" smtClean="0"/>
              <a:t>Midiendo la Eficiencia en el Sector Público</a:t>
            </a:r>
            <a:endParaRPr lang="es-ES" sz="2800" dirty="0"/>
          </a:p>
        </p:txBody>
      </p:sp>
      <p:cxnSp>
        <p:nvCxnSpPr>
          <p:cNvPr id="6" name="5 Conector recto"/>
          <p:cNvCxnSpPr/>
          <p:nvPr/>
        </p:nvCxnSpPr>
        <p:spPr>
          <a:xfrm>
            <a:off x="1475656" y="836712"/>
            <a:ext cx="7488832" cy="0"/>
          </a:xfrm>
          <a:prstGeom prst="line">
            <a:avLst/>
          </a:prstGeom>
          <a:ln w="38100">
            <a:solidFill>
              <a:schemeClr val="accent2">
                <a:lumMod val="20000"/>
                <a:lumOff val="80000"/>
              </a:schemeClr>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755609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638"/>
            <a:ext cx="7498080" cy="562074"/>
          </a:xfrm>
        </p:spPr>
        <p:txBody>
          <a:bodyPr>
            <a:normAutofit/>
          </a:bodyPr>
          <a:lstStyle/>
          <a:p>
            <a:r>
              <a:rPr lang="es-ES" sz="2800" dirty="0" smtClean="0"/>
              <a:t>Midiendo la Eficiencia en el Sector Público</a:t>
            </a:r>
            <a:endParaRPr lang="es-ES" sz="2800" dirty="0"/>
          </a:p>
        </p:txBody>
      </p:sp>
      <p:sp>
        <p:nvSpPr>
          <p:cNvPr id="3" name="2 Marcador de contenido"/>
          <p:cNvSpPr>
            <a:spLocks noGrp="1"/>
          </p:cNvSpPr>
          <p:nvPr>
            <p:ph idx="1"/>
          </p:nvPr>
        </p:nvSpPr>
        <p:spPr>
          <a:xfrm>
            <a:off x="1435608" y="1124744"/>
            <a:ext cx="7498080" cy="5077544"/>
          </a:xfrm>
        </p:spPr>
        <p:txBody>
          <a:bodyPr>
            <a:noAutofit/>
          </a:bodyPr>
          <a:lstStyle/>
          <a:p>
            <a:pPr algn="just">
              <a:buNone/>
            </a:pPr>
            <a:r>
              <a:rPr lang="es-ES" sz="2400" b="1" dirty="0" smtClean="0"/>
              <a:t>Dos acepciones del concepto de eficiencia:</a:t>
            </a:r>
          </a:p>
          <a:p>
            <a:pPr algn="just">
              <a:buNone/>
            </a:pPr>
            <a:endParaRPr lang="es-ES" sz="2400" dirty="0" smtClean="0"/>
          </a:p>
          <a:p>
            <a:pPr marL="363538" indent="-363538" algn="just">
              <a:lnSpc>
                <a:spcPct val="110000"/>
              </a:lnSpc>
              <a:spcAft>
                <a:spcPts val="600"/>
              </a:spcAft>
            </a:pPr>
            <a:r>
              <a:rPr lang="es-ES" sz="2400" dirty="0" smtClean="0"/>
              <a:t>La </a:t>
            </a:r>
            <a:r>
              <a:rPr lang="es-ES" sz="2400" b="1" dirty="0" smtClean="0"/>
              <a:t>eficiencia técnica </a:t>
            </a:r>
            <a:r>
              <a:rPr lang="es-ES" sz="2400" dirty="0" smtClean="0"/>
              <a:t>es un concepto tecnológico que se concentra básicamente en los procesos productivos y en la organización de las tareas, fijándose en las cantidades y no en los valores. Puede expresarse tanto en términos de outputs como en términos de inputs. (Caso particular Ineficiencia X). </a:t>
            </a:r>
          </a:p>
          <a:p>
            <a:pPr marL="363538" indent="-363538" algn="just">
              <a:lnSpc>
                <a:spcPct val="110000"/>
              </a:lnSpc>
              <a:spcBef>
                <a:spcPts val="1800"/>
              </a:spcBef>
              <a:spcAft>
                <a:spcPts val="600"/>
              </a:spcAft>
            </a:pPr>
            <a:r>
              <a:rPr lang="es-ES" sz="2400" dirty="0" smtClean="0"/>
              <a:t>La </a:t>
            </a:r>
            <a:r>
              <a:rPr lang="es-ES" sz="2400" b="1" dirty="0" smtClean="0"/>
              <a:t>eficiencia </a:t>
            </a:r>
            <a:r>
              <a:rPr lang="es-ES" sz="2400" b="1" dirty="0" err="1" smtClean="0"/>
              <a:t>asignativa</a:t>
            </a:r>
            <a:r>
              <a:rPr lang="es-ES" sz="2400" b="1" dirty="0" smtClean="0"/>
              <a:t> </a:t>
            </a:r>
            <a:r>
              <a:rPr lang="es-ES" sz="2400" dirty="0" smtClean="0"/>
              <a:t>refleja en qué medida los inputs se emplean en unas proporciones adecuadas dados sus precios y productividades en el margen.</a:t>
            </a:r>
          </a:p>
        </p:txBody>
      </p:sp>
      <p:cxnSp>
        <p:nvCxnSpPr>
          <p:cNvPr id="5" name="4 Conector recto"/>
          <p:cNvCxnSpPr/>
          <p:nvPr/>
        </p:nvCxnSpPr>
        <p:spPr>
          <a:xfrm>
            <a:off x="1475656" y="836712"/>
            <a:ext cx="7488832" cy="0"/>
          </a:xfrm>
          <a:prstGeom prst="line">
            <a:avLst/>
          </a:prstGeom>
          <a:ln w="38100">
            <a:solidFill>
              <a:schemeClr val="accent2">
                <a:lumMod val="20000"/>
                <a:lumOff val="80000"/>
              </a:schemeClr>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638"/>
            <a:ext cx="7498080" cy="562074"/>
          </a:xfrm>
        </p:spPr>
        <p:txBody>
          <a:bodyPr>
            <a:normAutofit/>
          </a:bodyPr>
          <a:lstStyle/>
          <a:p>
            <a:r>
              <a:rPr lang="es-ES" sz="2800" dirty="0" smtClean="0"/>
              <a:t>Midiendo la Eficiencia en el Sector Público</a:t>
            </a:r>
            <a:endParaRPr lang="es-ES" sz="2800" dirty="0"/>
          </a:p>
        </p:txBody>
      </p:sp>
      <p:sp>
        <p:nvSpPr>
          <p:cNvPr id="3" name="2 Marcador de contenido"/>
          <p:cNvSpPr>
            <a:spLocks noGrp="1"/>
          </p:cNvSpPr>
          <p:nvPr>
            <p:ph idx="1"/>
          </p:nvPr>
        </p:nvSpPr>
        <p:spPr>
          <a:xfrm>
            <a:off x="1435608" y="1124744"/>
            <a:ext cx="7498080" cy="5077544"/>
          </a:xfrm>
        </p:spPr>
        <p:txBody>
          <a:bodyPr>
            <a:noAutofit/>
          </a:bodyPr>
          <a:lstStyle/>
          <a:p>
            <a:pPr algn="just">
              <a:spcAft>
                <a:spcPts val="1800"/>
              </a:spcAft>
              <a:buNone/>
            </a:pPr>
            <a:r>
              <a:rPr lang="es-ES" sz="2400" b="1" dirty="0" smtClean="0"/>
              <a:t>Técnicas de medición (frontera)</a:t>
            </a:r>
            <a:endParaRPr lang="es-ES" sz="2400" dirty="0" smtClean="0"/>
          </a:p>
          <a:p>
            <a:pPr marL="363538" indent="-363538" algn="just">
              <a:lnSpc>
                <a:spcPct val="110000"/>
              </a:lnSpc>
              <a:spcAft>
                <a:spcPts val="600"/>
              </a:spcAft>
            </a:pPr>
            <a:r>
              <a:rPr lang="es-ES" sz="2200" b="1" dirty="0" smtClean="0"/>
              <a:t>Aproximaciones paramétricas</a:t>
            </a:r>
            <a:r>
              <a:rPr lang="es-ES" sz="2200" dirty="0" smtClean="0"/>
              <a:t>, que especifican a priori una forma funcional con parámetros constantes (ej. </a:t>
            </a:r>
            <a:r>
              <a:rPr lang="es-ES" sz="2200" dirty="0" err="1" smtClean="0"/>
              <a:t>Cobb</a:t>
            </a:r>
            <a:r>
              <a:rPr lang="es-ES" sz="2200" dirty="0" smtClean="0"/>
              <a:t>-Douglas, </a:t>
            </a:r>
            <a:r>
              <a:rPr lang="es-ES" sz="2200" dirty="0" err="1" smtClean="0"/>
              <a:t>translog</a:t>
            </a:r>
            <a:r>
              <a:rPr lang="es-ES" sz="2200" dirty="0" smtClean="0"/>
              <a:t>, </a:t>
            </a:r>
            <a:r>
              <a:rPr lang="es-ES" sz="2200" dirty="0" err="1" smtClean="0"/>
              <a:t>etc</a:t>
            </a:r>
            <a:r>
              <a:rPr lang="es-ES" sz="2200" dirty="0" smtClean="0"/>
              <a:t>), estimándose sus parámetros de manera que las observaciones queden sobre o por debajo de la función. </a:t>
            </a:r>
          </a:p>
          <a:p>
            <a:pPr marL="363538" indent="-363538" algn="just">
              <a:lnSpc>
                <a:spcPct val="110000"/>
              </a:lnSpc>
              <a:spcAft>
                <a:spcPts val="600"/>
              </a:spcAft>
            </a:pPr>
            <a:r>
              <a:rPr lang="es-ES" sz="2200" b="1" dirty="0" smtClean="0"/>
              <a:t>Aproximaciones no-paramétricas</a:t>
            </a:r>
            <a:r>
              <a:rPr lang="es-ES" sz="2200" dirty="0" smtClean="0"/>
              <a:t>, que no especifican a priori una forma funcional sino unas propiedades formales que satisfacen los puntos del conjunto de producción. Los datos en este caso son envueltos pero no por una función cuyos parámetros son estimados sino determinando si cada punto observado puede considerarse que pertenezca o no a la frontera bajo los supuestos seleccionados.</a:t>
            </a:r>
          </a:p>
        </p:txBody>
      </p:sp>
      <p:cxnSp>
        <p:nvCxnSpPr>
          <p:cNvPr id="5" name="4 Conector recto"/>
          <p:cNvCxnSpPr/>
          <p:nvPr/>
        </p:nvCxnSpPr>
        <p:spPr>
          <a:xfrm>
            <a:off x="1475656" y="836712"/>
            <a:ext cx="7488832" cy="0"/>
          </a:xfrm>
          <a:prstGeom prst="line">
            <a:avLst/>
          </a:prstGeom>
          <a:ln w="38100">
            <a:solidFill>
              <a:schemeClr val="accent2">
                <a:lumMod val="20000"/>
                <a:lumOff val="80000"/>
              </a:schemeClr>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638"/>
            <a:ext cx="7498080" cy="562074"/>
          </a:xfrm>
        </p:spPr>
        <p:txBody>
          <a:bodyPr>
            <a:normAutofit/>
          </a:bodyPr>
          <a:lstStyle/>
          <a:p>
            <a:r>
              <a:rPr lang="es-ES" sz="2800" dirty="0" smtClean="0"/>
              <a:t>Midiendo la Eficiencia en el Sector Público</a:t>
            </a:r>
            <a:endParaRPr lang="es-ES" sz="2800" dirty="0"/>
          </a:p>
        </p:txBody>
      </p:sp>
      <p:sp>
        <p:nvSpPr>
          <p:cNvPr id="3" name="2 Marcador de contenido"/>
          <p:cNvSpPr>
            <a:spLocks noGrp="1"/>
          </p:cNvSpPr>
          <p:nvPr>
            <p:ph idx="1"/>
          </p:nvPr>
        </p:nvSpPr>
        <p:spPr>
          <a:xfrm>
            <a:off x="1435608" y="1124744"/>
            <a:ext cx="7498080" cy="5077544"/>
          </a:xfrm>
        </p:spPr>
        <p:txBody>
          <a:bodyPr>
            <a:noAutofit/>
          </a:bodyPr>
          <a:lstStyle/>
          <a:p>
            <a:pPr algn="just">
              <a:buNone/>
            </a:pPr>
            <a:r>
              <a:rPr lang="es-ES" sz="2400" b="1" dirty="0" smtClean="0"/>
              <a:t>Características de la oferta burocrática:</a:t>
            </a:r>
          </a:p>
          <a:p>
            <a:pPr algn="just">
              <a:buNone/>
            </a:pPr>
            <a:endParaRPr lang="es-ES" sz="2400" b="1" dirty="0" smtClean="0"/>
          </a:p>
          <a:p>
            <a:pPr marL="363538" indent="-363538" algn="just">
              <a:lnSpc>
                <a:spcPct val="110000"/>
              </a:lnSpc>
              <a:spcAft>
                <a:spcPts val="600"/>
              </a:spcAft>
            </a:pPr>
            <a:r>
              <a:rPr lang="es-ES" sz="2400" dirty="0" smtClean="0"/>
              <a:t>Ausencia del mercado.</a:t>
            </a:r>
          </a:p>
          <a:p>
            <a:pPr marL="363538" indent="-363538" algn="just">
              <a:lnSpc>
                <a:spcPct val="110000"/>
              </a:lnSpc>
              <a:spcAft>
                <a:spcPts val="600"/>
              </a:spcAft>
            </a:pPr>
            <a:r>
              <a:rPr lang="es-ES" sz="2400" dirty="0" smtClean="0"/>
              <a:t>En numerosas ocasiones, carácter monopolístico de la           producción pública.</a:t>
            </a:r>
          </a:p>
          <a:p>
            <a:pPr marL="363538" indent="-363538" algn="just">
              <a:lnSpc>
                <a:spcPct val="110000"/>
              </a:lnSpc>
              <a:spcAft>
                <a:spcPts val="600"/>
              </a:spcAft>
            </a:pPr>
            <a:r>
              <a:rPr lang="es-ES" sz="2400" dirty="0" smtClean="0"/>
              <a:t>Tecnología de producción difusa y poco conocida.</a:t>
            </a:r>
          </a:p>
          <a:p>
            <a:pPr marL="363538" indent="-363538" algn="just">
              <a:lnSpc>
                <a:spcPct val="110000"/>
              </a:lnSpc>
              <a:spcAft>
                <a:spcPts val="600"/>
              </a:spcAft>
            </a:pPr>
            <a:r>
              <a:rPr lang="es-ES" sz="2400" dirty="0" smtClean="0"/>
              <a:t>Ausencia de un mecanismo de terminación automática que expulse a los productores ineficientes.</a:t>
            </a:r>
          </a:p>
        </p:txBody>
      </p:sp>
      <p:cxnSp>
        <p:nvCxnSpPr>
          <p:cNvPr id="5" name="4 Conector recto"/>
          <p:cNvCxnSpPr/>
          <p:nvPr/>
        </p:nvCxnSpPr>
        <p:spPr>
          <a:xfrm>
            <a:off x="1475656" y="836712"/>
            <a:ext cx="7488832" cy="0"/>
          </a:xfrm>
          <a:prstGeom prst="line">
            <a:avLst/>
          </a:prstGeom>
          <a:ln w="38100">
            <a:solidFill>
              <a:schemeClr val="accent2">
                <a:lumMod val="20000"/>
                <a:lumOff val="80000"/>
              </a:schemeClr>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638"/>
            <a:ext cx="7498080" cy="562074"/>
          </a:xfrm>
        </p:spPr>
        <p:txBody>
          <a:bodyPr>
            <a:normAutofit/>
          </a:bodyPr>
          <a:lstStyle/>
          <a:p>
            <a:r>
              <a:rPr lang="es-ES" sz="2800" dirty="0" smtClean="0"/>
              <a:t>Midiendo la Eficiencia en el Sector Público</a:t>
            </a:r>
            <a:endParaRPr lang="es-ES" sz="2800" dirty="0"/>
          </a:p>
        </p:txBody>
      </p:sp>
      <p:sp>
        <p:nvSpPr>
          <p:cNvPr id="3" name="2 Marcador de contenido"/>
          <p:cNvSpPr>
            <a:spLocks noGrp="1"/>
          </p:cNvSpPr>
          <p:nvPr>
            <p:ph idx="1"/>
          </p:nvPr>
        </p:nvSpPr>
        <p:spPr>
          <a:xfrm>
            <a:off x="1435608" y="1124744"/>
            <a:ext cx="7498080" cy="5077544"/>
          </a:xfrm>
        </p:spPr>
        <p:txBody>
          <a:bodyPr>
            <a:noAutofit/>
          </a:bodyPr>
          <a:lstStyle/>
          <a:p>
            <a:pPr algn="just">
              <a:buNone/>
            </a:pPr>
            <a:r>
              <a:rPr lang="es-ES" sz="2400" b="1" dirty="0" smtClean="0"/>
              <a:t>	</a:t>
            </a:r>
          </a:p>
          <a:p>
            <a:pPr algn="just">
              <a:buNone/>
            </a:pPr>
            <a:r>
              <a:rPr lang="es-ES" sz="2400" b="1" dirty="0" smtClean="0"/>
              <a:t>	</a:t>
            </a:r>
            <a:r>
              <a:rPr lang="es-ES" sz="2400" dirty="0" smtClean="0"/>
              <a:t>Las aproximaciones no paramétricas parecen unas técnicas adecuadas para el análisis de las unidades públicas. Por un lado, se adaptan a las exigencias que deben exigirse a las técnicas de análisis empleadas en el ámbito público; por otro, permiten realizar las adaptaciones necesarias para tratar situaciones propias de ese ámbito para que la medición de la eficiencia de las distintas unidades públicas se lleve a cabo realizando comparaciones adecuadas.</a:t>
            </a:r>
          </a:p>
        </p:txBody>
      </p:sp>
      <p:cxnSp>
        <p:nvCxnSpPr>
          <p:cNvPr id="5" name="4 Conector recto"/>
          <p:cNvCxnSpPr/>
          <p:nvPr/>
        </p:nvCxnSpPr>
        <p:spPr>
          <a:xfrm>
            <a:off x="1475656" y="836712"/>
            <a:ext cx="7488832" cy="0"/>
          </a:xfrm>
          <a:prstGeom prst="line">
            <a:avLst/>
          </a:prstGeom>
          <a:ln w="38100">
            <a:solidFill>
              <a:schemeClr val="accent2">
                <a:lumMod val="20000"/>
                <a:lumOff val="80000"/>
              </a:schemeClr>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638"/>
            <a:ext cx="7498080" cy="562074"/>
          </a:xfrm>
        </p:spPr>
        <p:txBody>
          <a:bodyPr>
            <a:normAutofit/>
          </a:bodyPr>
          <a:lstStyle/>
          <a:p>
            <a:r>
              <a:rPr lang="es-ES" sz="2800" dirty="0" smtClean="0"/>
              <a:t>Midiendo la Eficiencia en el Sector Público</a:t>
            </a:r>
            <a:endParaRPr lang="es-ES" sz="2800" dirty="0"/>
          </a:p>
        </p:txBody>
      </p:sp>
      <p:cxnSp>
        <p:nvCxnSpPr>
          <p:cNvPr id="5" name="4 Conector recto"/>
          <p:cNvCxnSpPr/>
          <p:nvPr/>
        </p:nvCxnSpPr>
        <p:spPr>
          <a:xfrm>
            <a:off x="1475656" y="836712"/>
            <a:ext cx="7488832" cy="0"/>
          </a:xfrm>
          <a:prstGeom prst="line">
            <a:avLst/>
          </a:prstGeom>
          <a:ln w="38100">
            <a:solidFill>
              <a:schemeClr val="accent2">
                <a:lumMod val="20000"/>
                <a:lumOff val="80000"/>
              </a:schemeClr>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graphicFrame>
        <p:nvGraphicFramePr>
          <p:cNvPr id="7" name="6 Tabla"/>
          <p:cNvGraphicFramePr>
            <a:graphicFrameLocks noGrp="1"/>
          </p:cNvGraphicFramePr>
          <p:nvPr/>
        </p:nvGraphicFramePr>
        <p:xfrm>
          <a:off x="1691680" y="1476133"/>
          <a:ext cx="6984776" cy="4904704"/>
        </p:xfrm>
        <a:graphic>
          <a:graphicData uri="http://schemas.openxmlformats.org/drawingml/2006/table">
            <a:tbl>
              <a:tblPr/>
              <a:tblGrid>
                <a:gridCol w="2391400"/>
                <a:gridCol w="4593376"/>
              </a:tblGrid>
              <a:tr h="1105686">
                <a:tc>
                  <a:txBody>
                    <a:bodyPr/>
                    <a:lstStyle/>
                    <a:p>
                      <a:pPr>
                        <a:lnSpc>
                          <a:spcPct val="115000"/>
                        </a:lnSpc>
                        <a:spcAft>
                          <a:spcPts val="1000"/>
                        </a:spcAft>
                      </a:pPr>
                      <a:r>
                        <a:rPr lang="es-ES" sz="1700" dirty="0">
                          <a:latin typeface="+mj-lt"/>
                          <a:ea typeface="Calibri"/>
                          <a:cs typeface="Times New Roman"/>
                        </a:rPr>
                        <a:t>Sanidad</a:t>
                      </a:r>
                    </a:p>
                  </a:txBody>
                  <a:tcPr marL="82043" marR="82043" marT="41022" marB="41022">
                    <a:lnL>
                      <a:noFill/>
                    </a:lnL>
                    <a:lnR>
                      <a:noFill/>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s-ES" sz="1700" dirty="0">
                          <a:latin typeface="+mj-lt"/>
                          <a:ea typeface="Calibri"/>
                          <a:cs typeface="Times New Roman"/>
                        </a:rPr>
                        <a:t>Ley (1991), Pina y Torres, Rodríguez Rubio (1992), Quintana (1995), González y </a:t>
                      </a:r>
                      <a:r>
                        <a:rPr lang="es-ES" sz="1700" dirty="0" err="1">
                          <a:latin typeface="+mj-lt"/>
                          <a:ea typeface="Calibri"/>
                          <a:cs typeface="Times New Roman"/>
                        </a:rPr>
                        <a:t>Barber</a:t>
                      </a:r>
                      <a:r>
                        <a:rPr lang="es-ES" sz="1700" dirty="0">
                          <a:latin typeface="+mj-lt"/>
                          <a:ea typeface="Calibri"/>
                          <a:cs typeface="Times New Roman"/>
                        </a:rPr>
                        <a:t> (1996), Prior y </a:t>
                      </a:r>
                      <a:r>
                        <a:rPr lang="es-ES" sz="1700" dirty="0" err="1">
                          <a:latin typeface="+mj-lt"/>
                          <a:ea typeface="Calibri"/>
                          <a:cs typeface="Times New Roman"/>
                        </a:rPr>
                        <a:t>Solá</a:t>
                      </a:r>
                      <a:r>
                        <a:rPr lang="es-ES" sz="1700" dirty="0">
                          <a:latin typeface="+mj-lt"/>
                          <a:ea typeface="Calibri"/>
                          <a:cs typeface="Times New Roman"/>
                        </a:rPr>
                        <a:t> (1996), </a:t>
                      </a:r>
                      <a:r>
                        <a:rPr lang="es-ES" sz="1700" dirty="0" err="1">
                          <a:latin typeface="+mj-lt"/>
                          <a:ea typeface="Calibri"/>
                          <a:cs typeface="Times New Roman"/>
                        </a:rPr>
                        <a:t>Fuentesalz</a:t>
                      </a:r>
                      <a:r>
                        <a:rPr lang="es-ES" sz="1700" dirty="0">
                          <a:latin typeface="+mj-lt"/>
                          <a:ea typeface="Calibri"/>
                          <a:cs typeface="Times New Roman"/>
                        </a:rPr>
                        <a:t>, </a:t>
                      </a:r>
                      <a:r>
                        <a:rPr lang="es-ES" sz="1700" dirty="0" err="1">
                          <a:latin typeface="+mj-lt"/>
                          <a:ea typeface="Calibri"/>
                          <a:cs typeface="Times New Roman"/>
                        </a:rPr>
                        <a:t>Marcuello</a:t>
                      </a:r>
                      <a:r>
                        <a:rPr lang="es-ES" sz="1700" dirty="0">
                          <a:latin typeface="+mj-lt"/>
                          <a:ea typeface="Calibri"/>
                          <a:cs typeface="Times New Roman"/>
                        </a:rPr>
                        <a:t> y Urbina (1996),López </a:t>
                      </a:r>
                      <a:r>
                        <a:rPr lang="es-ES" sz="1700" dirty="0" err="1">
                          <a:latin typeface="+mj-lt"/>
                          <a:ea typeface="Calibri"/>
                          <a:cs typeface="Times New Roman"/>
                        </a:rPr>
                        <a:t>Casasnovas</a:t>
                      </a:r>
                      <a:r>
                        <a:rPr lang="es-ES" sz="1700" dirty="0">
                          <a:latin typeface="+mj-lt"/>
                          <a:ea typeface="Calibri"/>
                          <a:cs typeface="Times New Roman"/>
                        </a:rPr>
                        <a:t> y </a:t>
                      </a:r>
                      <a:r>
                        <a:rPr lang="es-ES" sz="1700" dirty="0" err="1">
                          <a:latin typeface="+mj-lt"/>
                          <a:ea typeface="Calibri"/>
                          <a:cs typeface="Times New Roman"/>
                        </a:rPr>
                        <a:t>Wagstaff</a:t>
                      </a:r>
                      <a:r>
                        <a:rPr lang="es-ES" sz="1700" dirty="0">
                          <a:latin typeface="+mj-lt"/>
                          <a:ea typeface="Calibri"/>
                          <a:cs typeface="Times New Roman"/>
                        </a:rPr>
                        <a:t> (1993 y 1997), Gonzalo, Pina y Torres (1997), Puig-</a:t>
                      </a:r>
                      <a:r>
                        <a:rPr lang="es-ES" sz="1700" dirty="0" err="1">
                          <a:latin typeface="+mj-lt"/>
                          <a:ea typeface="Calibri"/>
                          <a:cs typeface="Times New Roman"/>
                        </a:rPr>
                        <a:t>Junoy</a:t>
                      </a:r>
                      <a:r>
                        <a:rPr lang="es-ES" sz="1700" dirty="0">
                          <a:latin typeface="+mj-lt"/>
                          <a:ea typeface="Calibri"/>
                          <a:cs typeface="Times New Roman"/>
                        </a:rPr>
                        <a:t> (1996) y Navarro (1999).</a:t>
                      </a:r>
                    </a:p>
                  </a:txBody>
                  <a:tcPr marL="82043" marR="82043" marT="41022" marB="41022">
                    <a:lnL>
                      <a:noFill/>
                    </a:lnL>
                    <a:lnR>
                      <a:noFill/>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41231">
                <a:tc>
                  <a:txBody>
                    <a:bodyPr/>
                    <a:lstStyle/>
                    <a:p>
                      <a:pPr>
                        <a:lnSpc>
                          <a:spcPct val="115000"/>
                        </a:lnSpc>
                        <a:spcAft>
                          <a:spcPts val="1000"/>
                        </a:spcAft>
                      </a:pPr>
                      <a:r>
                        <a:rPr lang="es-ES" sz="1700" dirty="0">
                          <a:latin typeface="+mj-lt"/>
                          <a:ea typeface="Calibri"/>
                          <a:cs typeface="Times New Roman"/>
                        </a:rPr>
                        <a:t>Educación</a:t>
                      </a:r>
                    </a:p>
                  </a:txBody>
                  <a:tcPr marL="82043" marR="82043" marT="41022" marB="41022">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s-ES" sz="1700" dirty="0">
                          <a:latin typeface="+mj-lt"/>
                          <a:ea typeface="Calibri"/>
                          <a:cs typeface="Times New Roman"/>
                        </a:rPr>
                        <a:t>Pina y Torres (1995 b), </a:t>
                      </a:r>
                      <a:r>
                        <a:rPr lang="es-ES" sz="1700" dirty="0" err="1">
                          <a:latin typeface="+mj-lt"/>
                          <a:ea typeface="Calibri"/>
                          <a:cs typeface="Times New Roman"/>
                        </a:rPr>
                        <a:t>Pedraja</a:t>
                      </a:r>
                      <a:r>
                        <a:rPr lang="es-ES" sz="1700" dirty="0">
                          <a:latin typeface="+mj-lt"/>
                          <a:ea typeface="Calibri"/>
                          <a:cs typeface="Times New Roman"/>
                        </a:rPr>
                        <a:t> y Salinas (1996a), </a:t>
                      </a:r>
                      <a:r>
                        <a:rPr lang="es-ES" sz="1700" dirty="0" err="1">
                          <a:latin typeface="+mj-lt"/>
                          <a:ea typeface="Calibri"/>
                          <a:cs typeface="Times New Roman"/>
                        </a:rPr>
                        <a:t>Mancebón</a:t>
                      </a:r>
                      <a:r>
                        <a:rPr lang="es-ES" sz="1700" dirty="0">
                          <a:latin typeface="+mj-lt"/>
                          <a:ea typeface="Calibri"/>
                          <a:cs typeface="Times New Roman"/>
                        </a:rPr>
                        <a:t> (1996, 1998 y 1999), </a:t>
                      </a:r>
                      <a:r>
                        <a:rPr lang="es-ES" sz="1700" dirty="0" err="1">
                          <a:latin typeface="+mj-lt"/>
                          <a:ea typeface="Calibri"/>
                          <a:cs typeface="Times New Roman"/>
                        </a:rPr>
                        <a:t>Mancebón</a:t>
                      </a:r>
                      <a:r>
                        <a:rPr lang="es-ES" sz="1700" dirty="0">
                          <a:latin typeface="+mj-lt"/>
                          <a:ea typeface="Calibri"/>
                          <a:cs typeface="Times New Roman"/>
                        </a:rPr>
                        <a:t> y Bandrés (1999), García Valderrama y Gómez Aguilar (1999) Martínez Cabrera (2000 y 2003), Muñiz (2001), </a:t>
                      </a:r>
                      <a:r>
                        <a:rPr lang="es-ES" sz="1700" dirty="0" err="1">
                          <a:latin typeface="+mj-lt"/>
                          <a:ea typeface="Calibri"/>
                          <a:cs typeface="Times New Roman"/>
                        </a:rPr>
                        <a:t>Castroceda</a:t>
                      </a:r>
                      <a:r>
                        <a:rPr lang="es-ES" sz="1700" dirty="0">
                          <a:latin typeface="+mj-lt"/>
                          <a:ea typeface="Calibri"/>
                          <a:cs typeface="Times New Roman"/>
                        </a:rPr>
                        <a:t> y Peña (2002) y Trillo (2002).</a:t>
                      </a:r>
                    </a:p>
                  </a:txBody>
                  <a:tcPr marL="82043" marR="82043" marT="41022" marB="41022">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89248">
                <a:tc>
                  <a:txBody>
                    <a:bodyPr/>
                    <a:lstStyle/>
                    <a:p>
                      <a:pPr>
                        <a:lnSpc>
                          <a:spcPct val="115000"/>
                        </a:lnSpc>
                        <a:spcAft>
                          <a:spcPts val="1000"/>
                        </a:spcAft>
                      </a:pPr>
                      <a:r>
                        <a:rPr lang="es-ES" sz="1700" dirty="0">
                          <a:latin typeface="+mj-lt"/>
                          <a:ea typeface="Calibri"/>
                          <a:cs typeface="Times New Roman"/>
                        </a:rPr>
                        <a:t>Justicia</a:t>
                      </a:r>
                    </a:p>
                  </a:txBody>
                  <a:tcPr marL="82043" marR="82043" marT="41022" marB="41022">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s-ES" sz="1700" dirty="0" err="1">
                          <a:latin typeface="+mj-lt"/>
                          <a:ea typeface="Calibri"/>
                          <a:cs typeface="Times New Roman"/>
                        </a:rPr>
                        <a:t>Pedraja</a:t>
                      </a:r>
                      <a:r>
                        <a:rPr lang="es-ES" sz="1700" dirty="0">
                          <a:latin typeface="+mj-lt"/>
                          <a:ea typeface="Calibri"/>
                          <a:cs typeface="Times New Roman"/>
                        </a:rPr>
                        <a:t> y Salinas (1995 y 1996)</a:t>
                      </a:r>
                    </a:p>
                  </a:txBody>
                  <a:tcPr marL="82043" marR="82043" marT="41022" marB="41022">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6064">
                <a:tc>
                  <a:txBody>
                    <a:bodyPr/>
                    <a:lstStyle/>
                    <a:p>
                      <a:pPr>
                        <a:lnSpc>
                          <a:spcPct val="115000"/>
                        </a:lnSpc>
                        <a:spcAft>
                          <a:spcPts val="1000"/>
                        </a:spcAft>
                      </a:pPr>
                      <a:r>
                        <a:rPr lang="es-ES" sz="1700" dirty="0">
                          <a:latin typeface="+mj-lt"/>
                          <a:ea typeface="Calibri"/>
                          <a:cs typeface="Times New Roman"/>
                        </a:rPr>
                        <a:t>Seguridad ciudadana</a:t>
                      </a:r>
                    </a:p>
                  </a:txBody>
                  <a:tcPr marL="82043" marR="82043" marT="41022" marB="41022">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s-ES" sz="1700" dirty="0">
                          <a:latin typeface="+mj-lt"/>
                          <a:ea typeface="Calibri"/>
                          <a:cs typeface="Times New Roman"/>
                        </a:rPr>
                        <a:t>Díez-</a:t>
                      </a:r>
                      <a:r>
                        <a:rPr lang="es-ES" sz="1700" dirty="0" err="1">
                          <a:latin typeface="+mj-lt"/>
                          <a:ea typeface="Calibri"/>
                          <a:cs typeface="Times New Roman"/>
                        </a:rPr>
                        <a:t>Ticio</a:t>
                      </a:r>
                      <a:r>
                        <a:rPr lang="es-ES" sz="1700" dirty="0">
                          <a:latin typeface="+mj-lt"/>
                          <a:ea typeface="Calibri"/>
                          <a:cs typeface="Times New Roman"/>
                        </a:rPr>
                        <a:t> y </a:t>
                      </a:r>
                      <a:r>
                        <a:rPr lang="es-ES" sz="1700" dirty="0" err="1">
                          <a:latin typeface="+mj-lt"/>
                          <a:ea typeface="Calibri"/>
                          <a:cs typeface="Times New Roman"/>
                        </a:rPr>
                        <a:t>Mancebón</a:t>
                      </a:r>
                      <a:r>
                        <a:rPr lang="es-ES" sz="1700" dirty="0">
                          <a:latin typeface="+mj-lt"/>
                          <a:ea typeface="Calibri"/>
                          <a:cs typeface="Times New Roman"/>
                        </a:rPr>
                        <a:t> (2002).</a:t>
                      </a:r>
                    </a:p>
                  </a:txBody>
                  <a:tcPr marL="82043" marR="82043" marT="41022" marB="41022">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8" name="2 Marcador de contenido"/>
          <p:cNvSpPr>
            <a:spLocks noGrp="1"/>
          </p:cNvSpPr>
          <p:nvPr>
            <p:ph idx="1"/>
          </p:nvPr>
        </p:nvSpPr>
        <p:spPr>
          <a:xfrm>
            <a:off x="1362440" y="980728"/>
            <a:ext cx="7674056" cy="360040"/>
          </a:xfrm>
        </p:spPr>
        <p:txBody>
          <a:bodyPr>
            <a:noAutofit/>
          </a:bodyPr>
          <a:lstStyle/>
          <a:p>
            <a:pPr algn="just">
              <a:buNone/>
            </a:pPr>
            <a:r>
              <a:rPr lang="es-ES" sz="2000" b="1" dirty="0" smtClean="0"/>
              <a:t>Estudios sobre la eficiencia de los servicios públicos en España</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638"/>
            <a:ext cx="7498080" cy="562074"/>
          </a:xfrm>
        </p:spPr>
        <p:txBody>
          <a:bodyPr>
            <a:normAutofit/>
          </a:bodyPr>
          <a:lstStyle/>
          <a:p>
            <a:r>
              <a:rPr lang="es-ES" sz="2800" dirty="0" smtClean="0"/>
              <a:t>Midiendo la Eficiencia en el Sector Público</a:t>
            </a:r>
            <a:endParaRPr lang="es-ES" sz="2800" dirty="0"/>
          </a:p>
        </p:txBody>
      </p:sp>
      <p:cxnSp>
        <p:nvCxnSpPr>
          <p:cNvPr id="5" name="4 Conector recto"/>
          <p:cNvCxnSpPr/>
          <p:nvPr/>
        </p:nvCxnSpPr>
        <p:spPr>
          <a:xfrm>
            <a:off x="1475656" y="836712"/>
            <a:ext cx="7488832" cy="0"/>
          </a:xfrm>
          <a:prstGeom prst="line">
            <a:avLst/>
          </a:prstGeom>
          <a:ln w="38100">
            <a:solidFill>
              <a:schemeClr val="accent2">
                <a:lumMod val="20000"/>
                <a:lumOff val="80000"/>
              </a:schemeClr>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graphicFrame>
        <p:nvGraphicFramePr>
          <p:cNvPr id="7" name="6 Tabla"/>
          <p:cNvGraphicFramePr>
            <a:graphicFrameLocks noGrp="1"/>
          </p:cNvGraphicFramePr>
          <p:nvPr/>
        </p:nvGraphicFramePr>
        <p:xfrm>
          <a:off x="1691680" y="1476133"/>
          <a:ext cx="6984776" cy="4610822"/>
        </p:xfrm>
        <a:graphic>
          <a:graphicData uri="http://schemas.openxmlformats.org/drawingml/2006/table">
            <a:tbl>
              <a:tblPr/>
              <a:tblGrid>
                <a:gridCol w="2391400"/>
                <a:gridCol w="4593376"/>
              </a:tblGrid>
              <a:tr h="728731">
                <a:tc>
                  <a:txBody>
                    <a:bodyPr/>
                    <a:lstStyle/>
                    <a:p>
                      <a:pPr>
                        <a:lnSpc>
                          <a:spcPct val="115000"/>
                        </a:lnSpc>
                        <a:spcAft>
                          <a:spcPts val="1000"/>
                        </a:spcAft>
                      </a:pPr>
                      <a:r>
                        <a:rPr lang="es-ES" sz="1700" dirty="0">
                          <a:latin typeface="+mj-lt"/>
                          <a:ea typeface="Calibri"/>
                          <a:cs typeface="Times New Roman"/>
                        </a:rPr>
                        <a:t>Gestión e inspección tributaria</a:t>
                      </a:r>
                    </a:p>
                  </a:txBody>
                  <a:tcPr marL="82043" marR="82043" marT="41022" marB="41022">
                    <a:lnL>
                      <a:noFill/>
                    </a:lnL>
                    <a:lnR>
                      <a:noFill/>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s-ES" sz="1700" dirty="0">
                          <a:latin typeface="+mj-lt"/>
                          <a:ea typeface="Calibri"/>
                          <a:cs typeface="Times New Roman"/>
                        </a:rPr>
                        <a:t>González y Miles (2000) y Jiménez y </a:t>
                      </a:r>
                      <a:r>
                        <a:rPr lang="es-ES" sz="1700" dirty="0" err="1">
                          <a:latin typeface="+mj-lt"/>
                          <a:ea typeface="Calibri"/>
                          <a:cs typeface="Times New Roman"/>
                        </a:rPr>
                        <a:t>Barrilao</a:t>
                      </a:r>
                      <a:r>
                        <a:rPr lang="es-ES" sz="1700" dirty="0">
                          <a:latin typeface="+mj-lt"/>
                          <a:ea typeface="Calibri"/>
                          <a:cs typeface="Times New Roman"/>
                        </a:rPr>
                        <a:t> (2001)</a:t>
                      </a:r>
                    </a:p>
                  </a:txBody>
                  <a:tcPr marL="82043" marR="82043" marT="41022" marB="41022">
                    <a:lnL>
                      <a:noFill/>
                    </a:lnL>
                    <a:lnR>
                      <a:noFill/>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05686">
                <a:tc>
                  <a:txBody>
                    <a:bodyPr/>
                    <a:lstStyle/>
                    <a:p>
                      <a:pPr>
                        <a:lnSpc>
                          <a:spcPct val="115000"/>
                        </a:lnSpc>
                        <a:spcAft>
                          <a:spcPts val="1000"/>
                        </a:spcAft>
                      </a:pPr>
                      <a:r>
                        <a:rPr lang="es-ES" sz="1700" dirty="0">
                          <a:latin typeface="+mj-lt"/>
                          <a:ea typeface="Calibri"/>
                          <a:cs typeface="Times New Roman"/>
                        </a:rPr>
                        <a:t>Gestión de los programas de lucha contra la  pobreza</a:t>
                      </a:r>
                    </a:p>
                  </a:txBody>
                  <a:tcP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s-ES" sz="1700" dirty="0">
                          <a:latin typeface="+mj-lt"/>
                          <a:ea typeface="Calibri"/>
                          <a:cs typeface="Times New Roman"/>
                        </a:rPr>
                        <a:t>Ayala, </a:t>
                      </a:r>
                      <a:r>
                        <a:rPr lang="es-ES" sz="1700" dirty="0" err="1">
                          <a:latin typeface="+mj-lt"/>
                          <a:ea typeface="Calibri"/>
                          <a:cs typeface="Times New Roman"/>
                        </a:rPr>
                        <a:t>Pedraja</a:t>
                      </a:r>
                      <a:r>
                        <a:rPr lang="es-ES" sz="1700" dirty="0">
                          <a:latin typeface="+mj-lt"/>
                          <a:ea typeface="Calibri"/>
                          <a:cs typeface="Times New Roman"/>
                        </a:rPr>
                        <a:t> y Salinas (2003 y 2008).</a:t>
                      </a:r>
                    </a:p>
                  </a:txBody>
                  <a:tcP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50498">
                <a:tc>
                  <a:txBody>
                    <a:bodyPr/>
                    <a:lstStyle/>
                    <a:p>
                      <a:pPr>
                        <a:lnSpc>
                          <a:spcPct val="115000"/>
                        </a:lnSpc>
                        <a:spcAft>
                          <a:spcPts val="1000"/>
                        </a:spcAft>
                      </a:pPr>
                      <a:r>
                        <a:rPr lang="es-ES" sz="1700">
                          <a:latin typeface="+mj-lt"/>
                          <a:ea typeface="Calibri"/>
                          <a:cs typeface="Times New Roman"/>
                        </a:rPr>
                        <a:t>Oficinas de Catastro</a:t>
                      </a:r>
                    </a:p>
                  </a:txBody>
                  <a:tcP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s-ES" sz="1700" dirty="0">
                          <a:latin typeface="+mj-lt"/>
                          <a:ea typeface="Calibri"/>
                          <a:cs typeface="Times New Roman"/>
                        </a:rPr>
                        <a:t>Cordero, </a:t>
                      </a:r>
                      <a:r>
                        <a:rPr lang="es-ES" sz="1700" dirty="0" err="1">
                          <a:latin typeface="+mj-lt"/>
                          <a:ea typeface="Calibri"/>
                          <a:cs typeface="Times New Roman"/>
                        </a:rPr>
                        <a:t>Pedraja</a:t>
                      </a:r>
                      <a:r>
                        <a:rPr lang="es-ES" sz="1700" dirty="0">
                          <a:latin typeface="+mj-lt"/>
                          <a:ea typeface="Calibri"/>
                          <a:cs typeface="Times New Roman"/>
                        </a:rPr>
                        <a:t> y Salinas (2012)</a:t>
                      </a:r>
                    </a:p>
                  </a:txBody>
                  <a:tcP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89248">
                <a:tc>
                  <a:txBody>
                    <a:bodyPr/>
                    <a:lstStyle/>
                    <a:p>
                      <a:pPr>
                        <a:lnSpc>
                          <a:spcPct val="115000"/>
                        </a:lnSpc>
                        <a:spcAft>
                          <a:spcPts val="1000"/>
                        </a:spcAft>
                      </a:pPr>
                      <a:r>
                        <a:rPr lang="es-ES" sz="1700">
                          <a:latin typeface="+mj-lt"/>
                          <a:ea typeface="Calibri"/>
                          <a:cs typeface="Times New Roman"/>
                        </a:rPr>
                        <a:t>Servicio de extinción de incendios</a:t>
                      </a:r>
                    </a:p>
                  </a:txBody>
                  <a:tcP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s-ES" sz="1700" dirty="0">
                          <a:latin typeface="+mj-lt"/>
                          <a:ea typeface="Calibri"/>
                          <a:cs typeface="Times New Roman"/>
                        </a:rPr>
                        <a:t>Cuenca (1994)</a:t>
                      </a:r>
                    </a:p>
                  </a:txBody>
                  <a:tcP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6064">
                <a:tc>
                  <a:txBody>
                    <a:bodyPr/>
                    <a:lstStyle/>
                    <a:p>
                      <a:pPr>
                        <a:lnSpc>
                          <a:spcPct val="115000"/>
                        </a:lnSpc>
                        <a:spcAft>
                          <a:spcPts val="1000"/>
                        </a:spcAft>
                      </a:pPr>
                      <a:r>
                        <a:rPr lang="es-ES" sz="1700">
                          <a:latin typeface="+mj-lt"/>
                          <a:ea typeface="Calibri"/>
                          <a:cs typeface="Times New Roman"/>
                        </a:rPr>
                        <a:t>Provisión municipal de infraestructuras</a:t>
                      </a:r>
                    </a:p>
                  </a:txBody>
                  <a:tcP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s-ES" sz="1700" dirty="0">
                          <a:latin typeface="+mj-lt"/>
                          <a:ea typeface="Calibri"/>
                          <a:cs typeface="Times New Roman"/>
                        </a:rPr>
                        <a:t>Prieto y </a:t>
                      </a:r>
                      <a:r>
                        <a:rPr lang="es-ES" sz="1700" dirty="0" err="1">
                          <a:latin typeface="+mj-lt"/>
                          <a:ea typeface="Calibri"/>
                          <a:cs typeface="Times New Roman"/>
                        </a:rPr>
                        <a:t>Zofío</a:t>
                      </a:r>
                      <a:r>
                        <a:rPr lang="es-ES" sz="1700" dirty="0">
                          <a:latin typeface="+mj-lt"/>
                          <a:ea typeface="Calibri"/>
                          <a:cs typeface="Times New Roman"/>
                        </a:rPr>
                        <a:t> (2001)</a:t>
                      </a:r>
                    </a:p>
                  </a:txBody>
                  <a:tcP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51259">
                <a:tc>
                  <a:txBody>
                    <a:bodyPr/>
                    <a:lstStyle/>
                    <a:p>
                      <a:pPr>
                        <a:lnSpc>
                          <a:spcPct val="115000"/>
                        </a:lnSpc>
                        <a:spcAft>
                          <a:spcPts val="1000"/>
                        </a:spcAft>
                      </a:pPr>
                      <a:r>
                        <a:rPr lang="es-ES" sz="1700">
                          <a:latin typeface="+mj-lt"/>
                          <a:ea typeface="Calibri"/>
                          <a:cs typeface="Times New Roman"/>
                        </a:rPr>
                        <a:t>Políticas públicas regionales de I+D</a:t>
                      </a:r>
                    </a:p>
                  </a:txBody>
                  <a:tcPr>
                    <a:lnL>
                      <a:noFill/>
                    </a:lnL>
                    <a:lnR>
                      <a:noFill/>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s-ES" sz="1700" dirty="0">
                          <a:latin typeface="+mj-lt"/>
                          <a:ea typeface="Calibri"/>
                          <a:cs typeface="Times New Roman"/>
                        </a:rPr>
                        <a:t>Calderón, Rueda y </a:t>
                      </a:r>
                      <a:r>
                        <a:rPr lang="es-ES" sz="1700" dirty="0" err="1">
                          <a:latin typeface="+mj-lt"/>
                          <a:ea typeface="Calibri"/>
                          <a:cs typeface="Times New Roman"/>
                        </a:rPr>
                        <a:t>Barruso</a:t>
                      </a:r>
                      <a:r>
                        <a:rPr lang="es-ES" sz="1700" dirty="0">
                          <a:latin typeface="+mj-lt"/>
                          <a:ea typeface="Calibri"/>
                          <a:cs typeface="Times New Roman"/>
                        </a:rPr>
                        <a:t> (2005)</a:t>
                      </a:r>
                    </a:p>
                  </a:txBody>
                  <a:tcPr>
                    <a:lnL>
                      <a:noFill/>
                    </a:lnL>
                    <a:lnR>
                      <a:noFill/>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r>
            </a:tbl>
          </a:graphicData>
        </a:graphic>
      </p:graphicFrame>
      <p:sp>
        <p:nvSpPr>
          <p:cNvPr id="8" name="2 Marcador de contenido"/>
          <p:cNvSpPr>
            <a:spLocks noGrp="1"/>
          </p:cNvSpPr>
          <p:nvPr>
            <p:ph idx="1"/>
          </p:nvPr>
        </p:nvSpPr>
        <p:spPr>
          <a:xfrm>
            <a:off x="1362440" y="980728"/>
            <a:ext cx="7674056" cy="360040"/>
          </a:xfrm>
        </p:spPr>
        <p:txBody>
          <a:bodyPr>
            <a:noAutofit/>
          </a:bodyPr>
          <a:lstStyle/>
          <a:p>
            <a:pPr algn="just">
              <a:buNone/>
            </a:pPr>
            <a:r>
              <a:rPr lang="es-ES" sz="2000" b="1" dirty="0" smtClean="0"/>
              <a:t>Estudios sobre la eficiencia de los servicios públicos en España</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io">
  <a:themeElements>
    <a:clrScheme name="Solsticio">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io">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io">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Solsticio">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themeOverride>
</file>

<file path=docProps/app.xml><?xml version="1.0" encoding="utf-8"?>
<Properties xmlns="http://schemas.openxmlformats.org/officeDocument/2006/extended-properties" xmlns:vt="http://schemas.openxmlformats.org/officeDocument/2006/docPropsVTypes">
  <Template/>
  <TotalTime>549</TotalTime>
  <Words>1602</Words>
  <Application>Microsoft Office PowerPoint</Application>
  <PresentationFormat>Presentación en pantalla (4:3)</PresentationFormat>
  <Paragraphs>394</Paragraphs>
  <Slides>30</Slides>
  <Notes>21</Notes>
  <HiddenSlides>0</HiddenSlides>
  <MMClips>0</MMClips>
  <ScaleCrop>false</ScaleCrop>
  <HeadingPairs>
    <vt:vector size="6" baseType="variant">
      <vt:variant>
        <vt:lpstr>Tema</vt:lpstr>
      </vt:variant>
      <vt:variant>
        <vt:i4>1</vt:i4>
      </vt:variant>
      <vt:variant>
        <vt:lpstr>Servidores OLE incrustados</vt:lpstr>
      </vt:variant>
      <vt:variant>
        <vt:i4>3</vt:i4>
      </vt:variant>
      <vt:variant>
        <vt:lpstr>Títulos de diapositiva</vt:lpstr>
      </vt:variant>
      <vt:variant>
        <vt:i4>30</vt:i4>
      </vt:variant>
    </vt:vector>
  </HeadingPairs>
  <TitlesOfParts>
    <vt:vector size="34" baseType="lpstr">
      <vt:lpstr>Solsticio</vt:lpstr>
      <vt:lpstr>Microsoft Editor de ecuaciones 3.0</vt:lpstr>
      <vt:lpstr>Ecuación</vt:lpstr>
      <vt:lpstr>Gráfico</vt:lpstr>
      <vt:lpstr>Asistencia Técnica para la realización de análisis de eficiencia de intervenciones públicas   Montevideo, 19-23 de octubre de 2015</vt:lpstr>
      <vt:lpstr>Midiendo la Eficiencia en el Sector Público  Montevideo, 19-23 de octubre de 2015</vt:lpstr>
      <vt:lpstr>Midiendo la Eficiencia en el Sector Público</vt:lpstr>
      <vt:lpstr>Midiendo la Eficiencia en el Sector Público</vt:lpstr>
      <vt:lpstr>Midiendo la Eficiencia en el Sector Público</vt:lpstr>
      <vt:lpstr>Midiendo la Eficiencia en el Sector Público</vt:lpstr>
      <vt:lpstr>Midiendo la Eficiencia en el Sector Público</vt:lpstr>
      <vt:lpstr>Midiendo la Eficiencia en el Sector Público</vt:lpstr>
      <vt:lpstr>Midiendo la Eficiencia en el Sector Público</vt:lpstr>
      <vt:lpstr>El análisis envolvente de datos</vt:lpstr>
      <vt:lpstr>Presentación de PowerPoint</vt:lpstr>
      <vt:lpstr>Midiendo la Eficiencia en el Sector Público</vt:lpstr>
      <vt:lpstr>Presentación de PowerPoint</vt:lpstr>
      <vt:lpstr>Presentación de PowerPoint</vt:lpstr>
      <vt:lpstr>Midiendo la Eficiencia en el Sector Público</vt:lpstr>
      <vt:lpstr>Midiendo la Eficiencia en el Sector Público</vt:lpstr>
      <vt:lpstr>Midiendo la Eficiencia en el Sector Público</vt:lpstr>
      <vt:lpstr>Midiendo la Eficiencia en el Sector Público</vt:lpstr>
      <vt:lpstr>Midiendo la Eficiencia en el Sector Público</vt:lpstr>
      <vt:lpstr>Midiendo la Eficiencia en el Sector Público</vt:lpstr>
      <vt:lpstr>Midiendo la Eficiencia en el Sector Público</vt:lpstr>
      <vt:lpstr>Midiendo la Eficiencia en el Sector Público</vt:lpstr>
      <vt:lpstr>Midiendo la Eficiencia en el Sector Público</vt:lpstr>
      <vt:lpstr>Midiendo la Eficiencia en el Sector Público</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Ftad. Econ-Empre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EJEMPLO</dc:title>
  <dc:creator>Inés</dc:creator>
  <cp:lastModifiedBy>Salinas</cp:lastModifiedBy>
  <cp:revision>113</cp:revision>
  <dcterms:created xsi:type="dcterms:W3CDTF">2006-12-25T17:07:05Z</dcterms:created>
  <dcterms:modified xsi:type="dcterms:W3CDTF">2015-10-15T19:26:52Z</dcterms:modified>
</cp:coreProperties>
</file>